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96" r:id="rId2"/>
    <p:sldId id="1390" r:id="rId3"/>
    <p:sldId id="258" r:id="rId4"/>
    <p:sldId id="1396" r:id="rId5"/>
    <p:sldId id="260" r:id="rId6"/>
    <p:sldId id="1395" r:id="rId7"/>
    <p:sldId id="1388" r:id="rId8"/>
    <p:sldId id="1394" r:id="rId9"/>
    <p:sldId id="263" r:id="rId10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/>
  <p:cmAuthor id="2" name="extrena" initials="e" lastIdx="7" clrIdx="1"/>
  <p:cmAuthor id="3" name="Дворецкая Наталья Владимировна" initials="ДНВ" lastIdx="1" clrIdx="2">
    <p:extLst>
      <p:ext uri="{19B8F6BF-5375-455C-9EA6-DF929625EA0E}">
        <p15:presenceInfo xmlns:p15="http://schemas.microsoft.com/office/powerpoint/2012/main" userId="S-1-5-21-511926705-3490682154-629023241-11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EDD8C2"/>
    <a:srgbClr val="F4903E"/>
    <a:srgbClr val="E44328"/>
    <a:srgbClr val="F2ECDE"/>
    <a:srgbClr val="F7F2E5"/>
    <a:srgbClr val="CCFFFF"/>
    <a:srgbClr val="ED5338"/>
    <a:srgbClr val="000000"/>
    <a:srgbClr val="C59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1" autoAdjust="0"/>
    <p:restoredTop sz="96374" autoAdjust="0"/>
  </p:normalViewPr>
  <p:slideViewPr>
    <p:cSldViewPr snapToGrid="0">
      <p:cViewPr varScale="1">
        <p:scale>
          <a:sx n="104" d="100"/>
          <a:sy n="104" d="100"/>
        </p:scale>
        <p:origin x="1410" y="114"/>
      </p:cViewPr>
      <p:guideLst>
        <p:guide orient="horz" pos="363"/>
        <p:guide pos="533"/>
        <p:guide pos="1077"/>
        <p:guide orient="horz" pos="9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 dirty="0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 dirty="0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03.02.2025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5454881" y="0"/>
            <a:ext cx="5220457" cy="490209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053235">
            <a:off x="53479" y="4978539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11588725">
            <a:off x="8131035" y="6268904"/>
            <a:ext cx="1802423" cy="1762155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959324" y="29613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058725" y="418499"/>
            <a:ext cx="3528209" cy="663571"/>
            <a:chOff x="958645" y="338545"/>
            <a:chExt cx="4988478" cy="93821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645" y="338545"/>
              <a:ext cx="857250" cy="93821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029171" y="499838"/>
              <a:ext cx="3917952" cy="67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5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Roboto Medium" panose="02000000000000000000" pitchFamily="2" charset="0"/>
                  <a:cs typeface="Arial" panose="020B0604020202020204" pitchFamily="34" charset="0"/>
                </a:rPr>
                <a:t>МИНИСТЕРСТВО ЭКОНОМИЧЕСКОГО РАЗВИТИЯ РОССИЙСКОЙ ФЕДЕРАЦИИ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72145" y="2887839"/>
            <a:ext cx="6280728" cy="1527839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800210" y="1069388"/>
            <a:ext cx="9091392" cy="258237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6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064675" y="3011360"/>
            <a:ext cx="8264051" cy="1248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defRPr/>
            </a:pPr>
            <a:endParaRPr lang="ru-RU" sz="1600" b="1" dirty="0">
              <a:solidFill>
                <a:schemeClr val="bg1"/>
              </a:solidFill>
              <a:latin typeface="Arial Black" panose="020B0A04020102020204" pitchFamily="34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107000"/>
              </a:lnSpc>
              <a:defRPr/>
            </a:pPr>
            <a:endParaRPr lang="ru-RU" sz="1100" b="1" dirty="0">
              <a:solidFill>
                <a:schemeClr val="bg1"/>
              </a:solidFill>
              <a:latin typeface="Arial Black" panose="020B0A04020102020204" pitchFamily="34" charset="0"/>
              <a:ea typeface="Arial"/>
              <a:cs typeface="Arial"/>
              <a:sym typeface="Arial"/>
            </a:endParaRPr>
          </a:p>
          <a:p>
            <a:pPr algn="ctr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bg1"/>
                </a:solidFill>
                <a:latin typeface="Arial Black" panose="020B0A04020102020204" pitchFamily="34" charset="0"/>
                <a:ea typeface="Arial"/>
                <a:cs typeface="Arial"/>
                <a:sym typeface="Arial"/>
              </a:rPr>
              <a:t>Итоги деятельности центра 2024</a:t>
            </a:r>
            <a:r>
              <a:rPr lang="en-US" sz="1100" b="1" dirty="0">
                <a:solidFill>
                  <a:schemeClr val="bg1"/>
                </a:solidFill>
                <a:latin typeface="Arial Black" panose="020B0A04020102020204" pitchFamily="34" charset="0"/>
                <a:ea typeface="Arial"/>
                <a:cs typeface="Arial"/>
                <a:sym typeface="Arial"/>
              </a:rPr>
              <a:t> </a:t>
            </a:r>
            <a:r>
              <a:rPr lang="ru-RU" sz="1100" b="1" dirty="0">
                <a:solidFill>
                  <a:schemeClr val="bg1"/>
                </a:solidFill>
                <a:latin typeface="Arial Black" panose="020B0A04020102020204" pitchFamily="34" charset="0"/>
                <a:ea typeface="Arial"/>
                <a:cs typeface="Arial"/>
                <a:sym typeface="Arial"/>
              </a:rPr>
              <a:t>года </a:t>
            </a:r>
            <a:endParaRPr lang="ru-RU" sz="11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АВТОНОМНАЯ НЕКОММЕРЧЕСКАЯ ОРГАНИЗАЦИЯ 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«ЦЕНТР РАЗВИТИЯ ПРЕДПРИНИМАТЕЛЬСТВА И ПОДДЕРЖКИ ЭКСПОРТА</a:t>
            </a:r>
          </a:p>
          <a:p>
            <a:pPr lvl="0" algn="ctr">
              <a:lnSpc>
                <a:spcPct val="107000"/>
              </a:lnSpc>
              <a:defRPr/>
            </a:pPr>
            <a:r>
              <a:rPr lang="ru-RU" sz="11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ИВАНОВСКОЙ  ОБЛАСТИ»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3"/>
          <p:cNvGrpSpPr/>
          <p:nvPr/>
        </p:nvGrpSpPr>
        <p:grpSpPr>
          <a:xfrm>
            <a:off x="0" y="63612"/>
            <a:ext cx="593640" cy="556200"/>
            <a:chOff x="140040" y="73440"/>
            <a:chExt cx="593640" cy="556200"/>
          </a:xfrm>
        </p:grpSpPr>
        <p:sp>
          <p:nvSpPr>
            <p:cNvPr id="43" name="CustomShape 4"/>
            <p:cNvSpPr/>
            <p:nvPr/>
          </p:nvSpPr>
          <p:spPr>
            <a:xfrm>
              <a:off x="140040" y="73440"/>
              <a:ext cx="593640" cy="556200"/>
            </a:xfrm>
            <a:prstGeom prst="ellipse">
              <a:avLst/>
            </a:prstGeom>
            <a:solidFill>
              <a:srgbClr val="F8F0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ru-RU"/>
            </a:p>
          </p:txBody>
        </p:sp>
        <p:pic>
          <p:nvPicPr>
            <p:cNvPr id="44" name="Рисунок 11"/>
            <p:cNvPicPr/>
            <p:nvPr/>
          </p:nvPicPr>
          <p:blipFill>
            <a:blip r:embed="rId2"/>
            <a:stretch/>
          </p:blipFill>
          <p:spPr>
            <a:xfrm>
              <a:off x="251280" y="146160"/>
              <a:ext cx="353880" cy="428760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7898D0E-7DF3-63E0-1882-6561CD0DA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544135"/>
              </p:ext>
            </p:extLst>
          </p:nvPr>
        </p:nvGraphicFramePr>
        <p:xfrm>
          <a:off x="378692" y="321026"/>
          <a:ext cx="10095347" cy="6699459"/>
        </p:xfrm>
        <a:graphic>
          <a:graphicData uri="http://schemas.openxmlformats.org/drawingml/2006/table">
            <a:tbl>
              <a:tblPr/>
              <a:tblGrid>
                <a:gridCol w="1454179">
                  <a:extLst>
                    <a:ext uri="{9D8B030D-6E8A-4147-A177-3AD203B41FA5}">
                      <a16:colId xmlns:a16="http://schemas.microsoft.com/office/drawing/2014/main" val="1976269285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579680560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2875802749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1980998170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710129453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2875295004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2668102653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2300851127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3979432505"/>
                    </a:ext>
                  </a:extLst>
                </a:gridCol>
                <a:gridCol w="864371">
                  <a:extLst>
                    <a:ext uri="{9D8B030D-6E8A-4147-A177-3AD203B41FA5}">
                      <a16:colId xmlns:a16="http://schemas.microsoft.com/office/drawing/2014/main" val="3547108540"/>
                    </a:ext>
                  </a:extLst>
                </a:gridCol>
                <a:gridCol w="861829">
                  <a:extLst>
                    <a:ext uri="{9D8B030D-6E8A-4147-A177-3AD203B41FA5}">
                      <a16:colId xmlns:a16="http://schemas.microsoft.com/office/drawing/2014/main" val="2439222053"/>
                    </a:ext>
                  </a:extLst>
                </a:gridCol>
              </a:tblGrid>
              <a:tr h="43198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Статистическая информация о количестве оказанных услуг  субъектам малого и среднего предпринимательства и </a:t>
                      </a:r>
                      <a:r>
                        <a:rPr lang="ru-RU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фл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b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центром "Мой бизнес"  январь- декабрь 2024г.</a:t>
                      </a:r>
                    </a:p>
                  </a:txBody>
                  <a:tcPr marL="2010" marR="2010" marT="20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390971"/>
                  </a:ext>
                </a:extLst>
              </a:tr>
              <a:tr h="160828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010" marR="2010" marT="201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квартал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квартал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квартал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квартал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175159"/>
                  </a:ext>
                </a:extLst>
              </a:tr>
              <a:tr h="718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оказанных услуг*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уникальных клиентов**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оказанных услуг*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уникальных клиентов**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оказанных услуг*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уникальных клиентов**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оказанных услуг*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уникальных клиентов**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оказанных услуг*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кол-во уникальных клиентов**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893551"/>
                  </a:ext>
                </a:extLst>
              </a:tr>
              <a:tr h="455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Финансовая поддержка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51048"/>
                  </a:ext>
                </a:extLst>
              </a:tr>
              <a:tr h="304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 хозяйство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(СМСП)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653312"/>
                  </a:ext>
                </a:extLst>
              </a:tr>
              <a:tr h="304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Сельское хозяйство</a:t>
                      </a:r>
                      <a:b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(ФЛ)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169586"/>
                  </a:ext>
                </a:extLst>
              </a:tr>
              <a:tr h="1805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Экспорт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767268"/>
                  </a:ext>
                </a:extLst>
              </a:tr>
              <a:tr h="372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РЦИ Акселерация 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336673"/>
                  </a:ext>
                </a:extLst>
              </a:tr>
              <a:tr h="309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ЦПП  Акселерация 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210425"/>
                  </a:ext>
                </a:extLst>
              </a:tr>
              <a:tr h="444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ЦПП  Вовлечение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(СМСП)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419565"/>
                  </a:ext>
                </a:extLst>
              </a:tr>
              <a:tr h="5712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ЦПП  Вовлечение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(ФЛ)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66487"/>
                  </a:ext>
                </a:extLst>
              </a:tr>
              <a:tr h="5531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ЦПП  Самозанятые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063862"/>
                  </a:ext>
                </a:extLst>
              </a:tr>
              <a:tr h="2321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ЦИР (СМСП)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941947"/>
                  </a:ext>
                </a:extLst>
              </a:tr>
              <a:tr h="14908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ЦИР (Тестирование на выявление у молодежи в возрасте 14-17 лет предрасположенности к профессиональным навыкам и компетенциям в сфере предпринимательской деятельности)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819201"/>
                  </a:ext>
                </a:extLst>
              </a:tr>
              <a:tr h="16082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2010" marR="2010" marT="2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1662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1201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1364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5520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5448</a:t>
                      </a:r>
                    </a:p>
                  </a:txBody>
                  <a:tcPr marL="2010" marR="2010" marT="2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459007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46556A1-AA02-CA8A-6364-6A5DAD9E7C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839194"/>
              </p:ext>
            </p:extLst>
          </p:nvPr>
        </p:nvGraphicFramePr>
        <p:xfrm>
          <a:off x="465120" y="7076719"/>
          <a:ext cx="6134101" cy="367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0564">
                  <a:extLst>
                    <a:ext uri="{9D8B030D-6E8A-4147-A177-3AD203B41FA5}">
                      <a16:colId xmlns:a16="http://schemas.microsoft.com/office/drawing/2014/main" val="4153879960"/>
                    </a:ext>
                  </a:extLst>
                </a:gridCol>
                <a:gridCol w="1081179">
                  <a:extLst>
                    <a:ext uri="{9D8B030D-6E8A-4147-A177-3AD203B41FA5}">
                      <a16:colId xmlns:a16="http://schemas.microsoft.com/office/drawing/2014/main" val="2218953659"/>
                    </a:ext>
                  </a:extLst>
                </a:gridCol>
                <a:gridCol w="1081179">
                  <a:extLst>
                    <a:ext uri="{9D8B030D-6E8A-4147-A177-3AD203B41FA5}">
                      <a16:colId xmlns:a16="http://schemas.microsoft.com/office/drawing/2014/main" val="2175207232"/>
                    </a:ext>
                  </a:extLst>
                </a:gridCol>
                <a:gridCol w="1081179">
                  <a:extLst>
                    <a:ext uri="{9D8B030D-6E8A-4147-A177-3AD203B41FA5}">
                      <a16:colId xmlns:a16="http://schemas.microsoft.com/office/drawing/2014/main" val="535976752"/>
                    </a:ext>
                  </a:extLst>
                </a:gridCol>
              </a:tblGrid>
              <a:tr h="13818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* - количество услуг, оказанных  в 2024 году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354549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** - количество уникальных клиентов в 2024 году нарастающим с начала года(без учета 2023 г.)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567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12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/>
        </p:nvSpPr>
        <p:spPr>
          <a:xfrm>
            <a:off x="4412599" y="2723559"/>
            <a:ext cx="2106807" cy="221072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476" b="1">
              <a:solidFill>
                <a:srgbClr val="000000"/>
              </a:solidFill>
              <a:latin typeface="Arial Black"/>
              <a:ea typeface="Arial Black"/>
              <a:cs typeface="Arial Black"/>
            </a:endParaRPr>
          </a:p>
          <a:p>
            <a:pPr marL="0" indent="0" algn="ctr"/>
            <a:endParaRPr sz="476" b="1">
              <a:solidFill>
                <a:srgbClr val="00000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979830" y="1074987"/>
            <a:ext cx="9404573" cy="491197"/>
          </a:xfrm>
          <a:prstGeom prst="round2Diag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just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Предоставлено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67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поручительств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сумму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738,7</a:t>
            </a:r>
            <a:r>
              <a:rPr sz="14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млн. руб., что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позволило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привлечь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СМСП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кредиты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и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банковские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гарантии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в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объеме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2 440,1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млн. руб. 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1048512" y="3170744"/>
            <a:ext cx="9305322" cy="569083"/>
          </a:xfrm>
          <a:prstGeom prst="round2Diag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just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Предоставлено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320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микрозаймов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сумму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451,0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млн. руб.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5" name="Shape 115"/>
          <p:cNvSpPr/>
          <p:nvPr/>
        </p:nvSpPr>
        <p:spPr>
          <a:xfrm>
            <a:off x="1756880" y="1850106"/>
            <a:ext cx="8627523" cy="391741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2024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по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привлеченной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действующими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СМСП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финансовой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поддержке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выполнен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6" name="Shape 116"/>
          <p:cNvSpPr/>
          <p:nvPr/>
        </p:nvSpPr>
        <p:spPr>
          <a:xfrm>
            <a:off x="1739877" y="4285377"/>
            <a:ext cx="8661527" cy="569083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Портфель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займов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действующих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предпринимателей –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543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2024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- 525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выполняется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7" name="Shape 117"/>
          <p:cNvSpPr/>
          <p:nvPr/>
        </p:nvSpPr>
        <p:spPr>
          <a:xfrm>
            <a:off x="2682665" y="273814"/>
            <a:ext cx="4669480" cy="589997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r>
              <a:rPr sz="1200" spc="-4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ФИНАНСОВАЯ ПОДДЕРЖКА</a:t>
            </a: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 </a:t>
            </a:r>
          </a:p>
          <a:p>
            <a:pPr algn="ctr" defTabSz="363755">
              <a:buClr>
                <a:srgbClr val="000000"/>
              </a:buClr>
            </a:pPr>
            <a:r>
              <a:rPr sz="1200" spc="-4" dirty="0" err="1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Руководитель</a:t>
            </a:r>
            <a:r>
              <a:rPr sz="1200" spc="-4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  Тренина Елена Сергеевна</a:t>
            </a:r>
          </a:p>
          <a:p>
            <a:pPr marL="0" indent="0" algn="ctr"/>
            <a:endParaRPr sz="481" b="1" dirty="0">
              <a:solidFill>
                <a:srgbClr val="E443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8" name="Shape 118"/>
          <p:cNvSpPr/>
          <p:nvPr/>
        </p:nvSpPr>
        <p:spPr>
          <a:xfrm>
            <a:off x="1739950" y="2413239"/>
            <a:ext cx="8627523" cy="503095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по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привлеченным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кредитам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начинающим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предпринимателям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2024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выполнен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9" name="Shape 119"/>
          <p:cNvSpPr/>
          <p:nvPr/>
        </p:nvSpPr>
        <p:spPr>
          <a:xfrm>
            <a:off x="1048513" y="5200236"/>
            <a:ext cx="508497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1743503" y="5200236"/>
            <a:ext cx="8671450" cy="569083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Портфель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займов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начинающих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предпринимателей – 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86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2024 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–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55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выполняется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1736159" y="6067740"/>
            <a:ext cx="8635106" cy="637117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Выданные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займы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самозанятым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гражданам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–  2,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9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млн. руб. 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2024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года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 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2,5 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млн. руб.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выполнен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048512" y="6067740"/>
            <a:ext cx="508497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1065943" y="4284332"/>
            <a:ext cx="508497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1048513" y="2334230"/>
            <a:ext cx="508498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5" name="Shape 125"/>
          <p:cNvSpPr/>
          <p:nvPr/>
        </p:nvSpPr>
        <p:spPr>
          <a:xfrm>
            <a:off x="1048513" y="1828373"/>
            <a:ext cx="508498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6" name="Shape 126"/>
          <p:cNvSpPr/>
          <p:nvPr/>
        </p:nvSpPr>
        <p:spPr>
          <a:xfrm>
            <a:off x="2682665" y="854818"/>
            <a:ext cx="4521698" cy="17986"/>
          </a:xfrm>
          <a:prstGeom prst="line">
            <a:avLst/>
          </a:prstGeom>
          <a:ln w="31680">
            <a:solidFill>
              <a:srgbClr val="E44328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294211" y="1080138"/>
            <a:ext cx="512148" cy="504192"/>
          </a:xfrm>
          <a:prstGeom prst="teardrop">
            <a:avLst/>
          </a:prstGeom>
          <a:solidFill>
            <a:srgbClr val="E44328"/>
          </a:solidFill>
          <a:ln w="12700">
            <a:solidFill>
              <a:schemeClr val="bg1"/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/>
            <a:r>
              <a:rPr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1</a:t>
            </a:r>
          </a:p>
        </p:txBody>
      </p:sp>
      <p:sp>
        <p:nvSpPr>
          <p:cNvPr id="128" name="Shape 128"/>
          <p:cNvSpPr/>
          <p:nvPr/>
        </p:nvSpPr>
        <p:spPr>
          <a:xfrm>
            <a:off x="320548" y="3156057"/>
            <a:ext cx="512148" cy="504192"/>
          </a:xfrm>
          <a:prstGeom prst="teardrop">
            <a:avLst/>
          </a:prstGeom>
          <a:solidFill>
            <a:srgbClr val="E44328"/>
          </a:solidFill>
          <a:ln w="12700">
            <a:solidFill>
              <a:schemeClr val="bg1"/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/>
            <a:r>
              <a:rPr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300570" y="1317215"/>
            <a:ext cx="512148" cy="504192"/>
          </a:xfrm>
          <a:prstGeom prst="teardrop">
            <a:avLst/>
          </a:prstGeom>
          <a:solidFill>
            <a:srgbClr val="E44328"/>
          </a:solidFill>
          <a:ln w="12700">
            <a:solidFill>
              <a:schemeClr val="bg1"/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/>
            <a:r>
              <a:rPr sz="1239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1</a:t>
            </a:r>
            <a:endParaRPr sz="355" b="1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8" name="Shape 138"/>
          <p:cNvSpPr/>
          <p:nvPr/>
        </p:nvSpPr>
        <p:spPr>
          <a:xfrm>
            <a:off x="1077464" y="1311116"/>
            <a:ext cx="9258447" cy="991112"/>
          </a:xfrm>
          <a:prstGeom prst="round2Diag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just"/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2024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году</a:t>
            </a:r>
            <a:r>
              <a:rPr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</a:t>
            </a:r>
            <a:r>
              <a:rPr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СМСП 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(из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них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учтенных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2024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году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предоставили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благодарственны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</a:t>
            </a:r>
            <a:r>
              <a:rPr lang="ru-RU"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ьма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заключении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экспортных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контрактов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отгрузках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сумму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13,55159475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млн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долларов США в 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21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стран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Абхазия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Австрия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Азербайджан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Армения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Беларусь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Бенин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Германия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Египет,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Индия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Ирак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Казахстан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Киргизия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Китай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Королевство Саудовская Аравия,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Молдова, Нигерия,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Сербия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США,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Турция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Узбекистан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Финляндия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139" name="Shape 139"/>
          <p:cNvSpPr/>
          <p:nvPr/>
        </p:nvSpPr>
        <p:spPr>
          <a:xfrm>
            <a:off x="1071223" y="4003115"/>
            <a:ext cx="9258447" cy="3349662"/>
          </a:xfrm>
          <a:prstGeom prst="round2Diag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>
            <a:defPPr/>
            <a:lvl1pPr marL="0" lvl="0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2024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оказано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222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услуг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для 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449</a:t>
            </a:r>
            <a:r>
              <a:rPr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уникальных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СМСП</a:t>
            </a:r>
            <a:endParaRPr lang="ru-RU"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lang="ru-RU" sz="1400" dirty="0">
                <a:solidFill>
                  <a:schemeClr val="tx1"/>
                </a:solidFill>
              </a:rPr>
              <a:t>-      Сопровождение экспортного контракта – 2 КУ для 2 СМСП;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Содействие в поиске и подборе иностранного покупателя - 3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КУ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для 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СМСП;</a:t>
            </a:r>
            <a:endParaRPr lang="ru-RU"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Организация и проведения международных бизнес-миссий (Вьетнам, Турция) – 2 КУ для 6 СМСП;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Организация и проведения реверсных бизнес-миссий (Монголия) – 1 КУ для 23 СМСП;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Организация участия в выставочно-ярмарочных мероприятиях в РФ – 18 КУ для 48 СМСП;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Организация участия в выставочно-ярмарочных мероприятиях в ин. государстве – 10 КУ для 18 СМСП;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Регистрация и продвижение СМСП на международных ЭТП – 1 КУ для 1 СМСП;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Акселерация с привлечением партнерских организаций (Сколково) – 1 КУ для 1 СМСП;</a:t>
            </a:r>
            <a:endParaRPr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algn="just"/>
            <a:r>
              <a:rPr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С</a:t>
            </a:r>
            <a:r>
              <a:rPr sz="1400" dirty="0" err="1">
                <a:solidFill>
                  <a:schemeClr val="tx1"/>
                </a:solidFill>
              </a:rPr>
              <a:t>одействи</a:t>
            </a:r>
            <a:r>
              <a:rPr lang="ru-RU" sz="1400" dirty="0">
                <a:solidFill>
                  <a:schemeClr val="tx1"/>
                </a:solidFill>
              </a:rPr>
              <a:t>е</a:t>
            </a:r>
            <a:r>
              <a:rPr sz="1400" dirty="0">
                <a:solidFill>
                  <a:schemeClr val="tx1"/>
                </a:solidFill>
              </a:rPr>
              <a:t> в организации и </a:t>
            </a:r>
            <a:r>
              <a:rPr sz="1400" dirty="0" err="1">
                <a:solidFill>
                  <a:schemeClr val="tx1"/>
                </a:solidFill>
              </a:rPr>
              <a:t>осуществлении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sz="1400" dirty="0" err="1">
                <a:solidFill>
                  <a:schemeClr val="tx1"/>
                </a:solidFill>
              </a:rPr>
              <a:t>транспортировки</a:t>
            </a:r>
            <a:r>
              <a:rPr lang="ru-RU" sz="1400" dirty="0">
                <a:solidFill>
                  <a:schemeClr val="tx1"/>
                </a:solidFill>
              </a:rPr>
              <a:t> – 37 услуг</a:t>
            </a:r>
            <a:r>
              <a:rPr sz="1400" dirty="0">
                <a:solidFill>
                  <a:schemeClr val="tx1"/>
                </a:solidFill>
              </a:rPr>
              <a:t> для </a:t>
            </a:r>
            <a:r>
              <a:rPr lang="ru-RU" sz="1400" dirty="0">
                <a:solidFill>
                  <a:schemeClr val="tx1"/>
                </a:solidFill>
              </a:rPr>
              <a:t>8</a:t>
            </a:r>
            <a:r>
              <a:rPr sz="1400" dirty="0">
                <a:solidFill>
                  <a:schemeClr val="tx1"/>
                </a:solidFill>
              </a:rPr>
              <a:t> СМСП;</a:t>
            </a:r>
          </a:p>
          <a:p>
            <a:pPr marL="171450" indent="-171450" algn="just">
              <a:buChar char="-"/>
            </a:pPr>
            <a:r>
              <a:rPr lang="ru-RU" sz="1400" dirty="0">
                <a:solidFill>
                  <a:schemeClr val="tx1"/>
                </a:solidFill>
              </a:rPr>
              <a:t>   Проведение мастер-классов, вебинаров – 6 услуг </a:t>
            </a:r>
            <a:r>
              <a:rPr sz="1400" dirty="0">
                <a:solidFill>
                  <a:schemeClr val="tx1"/>
                </a:solidFill>
              </a:rPr>
              <a:t>для </a:t>
            </a:r>
            <a:r>
              <a:rPr lang="ru-RU" sz="1400" dirty="0">
                <a:solidFill>
                  <a:schemeClr val="tx1"/>
                </a:solidFill>
              </a:rPr>
              <a:t>381</a:t>
            </a:r>
            <a:r>
              <a:rPr sz="1400" dirty="0">
                <a:solidFill>
                  <a:schemeClr val="tx1"/>
                </a:solidFill>
              </a:rPr>
              <a:t> СМСП</a:t>
            </a:r>
            <a:r>
              <a:rPr lang="ru-RU" sz="1400" dirty="0">
                <a:solidFill>
                  <a:schemeClr val="tx1"/>
                </a:solidFill>
              </a:rPr>
              <a:t>;</a:t>
            </a:r>
          </a:p>
          <a:p>
            <a:pPr marL="171450" indent="-171450" algn="just">
              <a:buChar char="-"/>
            </a:pPr>
            <a:r>
              <a:rPr lang="ru-RU" sz="1400" dirty="0">
                <a:solidFill>
                  <a:schemeClr val="tx1"/>
                </a:solidFill>
              </a:rPr>
              <a:t>   Актуализация каталога производителей ИО – 1 услуга для 20 СМСП;</a:t>
            </a:r>
          </a:p>
          <a:p>
            <a:pPr marL="171450" indent="-1714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Привлечено 62 СМСП на 133 услуг Группы РЭЦ;</a:t>
            </a:r>
          </a:p>
          <a:p>
            <a:pPr marL="171450" indent="-1714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   Проведено 1 публичное мероприятие (Круглый стол) для 16 СМСП;</a:t>
            </a:r>
          </a:p>
          <a:p>
            <a:pPr marL="171450" indent="-171450" algn="just">
              <a:buFontTx/>
              <a:buChar char="-"/>
            </a:pPr>
            <a:r>
              <a:rPr lang="ru-RU" sz="1400" dirty="0">
                <a:solidFill>
                  <a:schemeClr val="tx1"/>
                </a:solidFill>
              </a:rPr>
              <a:t>   Проведен ежегодный региональный конкурс ЭГ – 50 СМСП.</a:t>
            </a:r>
            <a:endParaRPr sz="1400" dirty="0">
              <a:solidFill>
                <a:schemeClr val="tx1"/>
              </a:solidFill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3149231" y="206898"/>
            <a:ext cx="4772854" cy="99111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r>
              <a:rPr sz="12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</a:rPr>
              <a:t>ЦЕНТР ПОДДЕРЖКИ ЭКСПОРТА</a:t>
            </a:r>
            <a:endParaRPr sz="1200" b="1" spc="-1" dirty="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</a:t>
            </a:r>
          </a:p>
          <a:p>
            <a:pPr marL="798722" indent="-791430" algn="ctr">
              <a:spcBef>
                <a:spcPts val="50"/>
              </a:spcBef>
            </a:pPr>
            <a:r>
              <a:rPr sz="1200" spc="-4" dirty="0" err="1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Руководитель</a:t>
            </a:r>
            <a:r>
              <a:rPr sz="1200" spc="-4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  Болотова Екатерина Николаевна</a:t>
            </a:r>
            <a:endParaRPr sz="1200" b="1" dirty="0">
              <a:solidFill>
                <a:srgbClr val="E44328"/>
              </a:solidFill>
              <a:latin typeface="Arial Black"/>
              <a:ea typeface="Arial Black"/>
              <a:cs typeface="Arial Black"/>
            </a:endParaRPr>
          </a:p>
          <a:p>
            <a:pPr marL="0" indent="0" algn="ctr"/>
            <a:endParaRPr sz="759" b="1" dirty="0">
              <a:solidFill>
                <a:srgbClr val="E443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41" name="Shape 141"/>
          <p:cNvSpPr/>
          <p:nvPr/>
        </p:nvSpPr>
        <p:spPr>
          <a:xfrm>
            <a:off x="3377709" y="1003527"/>
            <a:ext cx="4315897" cy="0"/>
          </a:xfrm>
          <a:prstGeom prst="line">
            <a:avLst/>
          </a:prstGeom>
          <a:ln w="31750">
            <a:solidFill>
              <a:srgbClr val="E44328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</p:sp>
      <p:sp>
        <p:nvSpPr>
          <p:cNvPr id="142" name="Shape 142"/>
          <p:cNvSpPr/>
          <p:nvPr/>
        </p:nvSpPr>
        <p:spPr>
          <a:xfrm>
            <a:off x="1071223" y="2447413"/>
            <a:ext cx="508498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71223" y="3234013"/>
            <a:ext cx="508498" cy="158019"/>
          </a:xfrm>
          <a:prstGeom prst="actionButtonInformation">
            <a:avLst/>
          </a:prstGeom>
          <a:solidFill>
            <a:srgbClr val="E44328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503">
              <a:solidFill>
                <a:srgbClr val="FFFFF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708386" y="2447413"/>
            <a:ext cx="8627523" cy="587515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Количество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СМСП, </a:t>
            </a:r>
            <a:r>
              <a:rPr sz="14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заключивших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экспортные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контракты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при </a:t>
            </a:r>
            <a:r>
              <a:rPr sz="1400" b="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содействии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ЦПЭ </a:t>
            </a:r>
            <a:r>
              <a:rPr lang="ru-RU"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 2024 г </a:t>
            </a:r>
            <a:r>
              <a:rPr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– </a:t>
            </a:r>
            <a:r>
              <a:rPr lang="ru-RU" sz="1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50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на 2024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(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30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)</a:t>
            </a:r>
            <a:r>
              <a:rPr sz="1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-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выполнен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5" name="Shape 145"/>
          <p:cNvSpPr/>
          <p:nvPr/>
        </p:nvSpPr>
        <p:spPr>
          <a:xfrm>
            <a:off x="1708386" y="3225264"/>
            <a:ext cx="8627523" cy="587514"/>
          </a:xfrm>
          <a:prstGeom prst="roundRect">
            <a:avLst/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l"/>
            <a:r>
              <a:rPr sz="14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Объем</a:t>
            </a:r>
            <a:r>
              <a:rPr sz="1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b="1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поддержанного</a:t>
            </a:r>
            <a:r>
              <a:rPr sz="1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экспорта СМСП – </a:t>
            </a:r>
            <a:r>
              <a:rPr lang="ru-RU" sz="1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13</a:t>
            </a:r>
            <a:r>
              <a:rPr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ru-RU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55159475</a:t>
            </a:r>
            <a:r>
              <a:rPr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млн</a:t>
            </a:r>
            <a:r>
              <a:rPr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долларов США </a:t>
            </a:r>
            <a:r>
              <a:rPr sz="1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Целевой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показатель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на 2024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год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(</a:t>
            </a:r>
            <a:r>
              <a:rPr lang="ru-RU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12,6</a:t>
            </a:r>
            <a:r>
              <a:rPr sz="14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)</a:t>
            </a:r>
            <a:r>
              <a:rPr sz="1400" b="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sz="14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-</a:t>
            </a:r>
            <a:r>
              <a:rPr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выполнен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300570" y="4002913"/>
            <a:ext cx="512149" cy="504192"/>
          </a:xfrm>
          <a:prstGeom prst="teardrop">
            <a:avLst/>
          </a:prstGeom>
          <a:solidFill>
            <a:srgbClr val="E44328"/>
          </a:solidFill>
          <a:ln w="12700">
            <a:solidFill>
              <a:schemeClr val="bg1"/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/>
            <a:r>
              <a:rPr sz="1239" b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2</a:t>
            </a:r>
            <a:endParaRPr sz="355" b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/>
        </p:nvSpPr>
        <p:spPr>
          <a:xfrm>
            <a:off x="819053" y="380130"/>
            <a:ext cx="9235800" cy="1033536"/>
          </a:xfrm>
          <a:prstGeom prst="rect">
            <a:avLst/>
          </a:prstGeom>
          <a:noFill/>
          <a:ln>
            <a:noFill/>
          </a:ln>
        </p:spPr>
        <p:txBody>
          <a:bodyPr lIns="0" tIns="10080" rIns="0" bIns="0">
            <a:spAutoFit/>
          </a:bodyPr>
          <a:lstStyle/>
          <a:p>
            <a:pPr marL="1261800" indent="-1250640" algn="ctr">
              <a:spcBef>
                <a:spcPts val="79"/>
              </a:spcBef>
            </a:pPr>
            <a:r>
              <a:rPr sz="1200" b="0" strike="noStrike" spc="-4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РЕГИОНАЛЬНЫЙ ЦЕНТР ИНЖИНИРИНГА</a:t>
            </a:r>
            <a:endParaRPr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года.</a:t>
            </a:r>
          </a:p>
          <a:p>
            <a:pPr marL="1261800" indent="-1250640" algn="l">
              <a:spcBef>
                <a:spcPts val="79"/>
              </a:spcBef>
            </a:pPr>
            <a:r>
              <a:rPr sz="1200" b="1" strike="noStrike" spc="-1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                                              </a:t>
            </a:r>
            <a:r>
              <a:rPr sz="1200" spc="-4" dirty="0" err="1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Руководитель</a:t>
            </a:r>
            <a:r>
              <a:rPr sz="1200" spc="-4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  Панькив Александр Владимирович</a:t>
            </a:r>
            <a:endParaRPr sz="1200" b="1" dirty="0">
              <a:solidFill>
                <a:srgbClr val="E44328"/>
              </a:solidFill>
              <a:latin typeface="Arial"/>
              <a:ea typeface="Arial"/>
              <a:cs typeface="Arial"/>
            </a:endParaRPr>
          </a:p>
          <a:p>
            <a:pPr marL="1261800" indent="-1250640" algn="ctr">
              <a:spcBef>
                <a:spcPts val="79"/>
              </a:spcBef>
            </a:pPr>
            <a:endParaRPr sz="1200" b="0" strike="noStrike" spc="-1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1261800" indent="-1250640" algn="ctr">
              <a:spcBef>
                <a:spcPts val="79"/>
              </a:spcBef>
            </a:pPr>
            <a:endParaRPr sz="1600" b="1" dirty="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758880" y="2290680"/>
            <a:ext cx="5343840" cy="328679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10089720" y="7128000"/>
            <a:ext cx="460079" cy="279000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1727538" y="1069091"/>
            <a:ext cx="7963920" cy="0"/>
          </a:xfrm>
          <a:prstGeom prst="line">
            <a:avLst/>
          </a:prstGeom>
          <a:ln w="31680">
            <a:solidFill>
              <a:srgbClr val="E44328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  <p:txBody>
          <a:bodyPr lIns="91440" tIns="45720" rIns="91440" bIns="45720"/>
          <a:lstStyle/>
          <a:p>
            <a:pPr marL="0" indent="0" algn="l"/>
            <a:endParaRPr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2" name="Shape 152"/>
          <p:cNvSpPr/>
          <p:nvPr/>
        </p:nvSpPr>
        <p:spPr>
          <a:xfrm flipH="1">
            <a:off x="969817" y="1600605"/>
            <a:ext cx="9484497" cy="4088995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>
            <a:defPPr/>
            <a:lvl1pPr marL="0" lvl="0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/>
            <a:r>
              <a:rPr sz="1400" b="1" spc="-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Оказаны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b="1" spc="-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комплексные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b="1" spc="-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услуги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в </a:t>
            </a:r>
            <a:r>
              <a:rPr sz="1400" b="1" spc="-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рамках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1400" b="1" spc="-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нацпроекта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«</a:t>
            </a:r>
            <a:r>
              <a:rPr sz="1400" b="1" spc="-1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Акселерация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» </a:t>
            </a:r>
            <a:r>
              <a:rPr lang="ru-RU"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 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2024 г. </a:t>
            </a:r>
            <a:r>
              <a:rPr lang="ru-RU"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250</a:t>
            </a:r>
            <a:r>
              <a:rPr sz="1400" b="1" spc="-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С</a:t>
            </a:r>
            <a:r>
              <a:rPr sz="1400" b="1" i="1" spc="-1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МСП:</a:t>
            </a:r>
            <a:endParaRPr lang="en-US" sz="1400" b="1" i="1" spc="-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 algn="l"/>
            <a:endParaRPr sz="1400" b="1" i="1" spc="-1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Р</a:t>
            </a:r>
            <a:r>
              <a:rPr sz="1400" dirty="0" err="1">
                <a:solidFill>
                  <a:srgbClr val="000000"/>
                </a:solidFill>
              </a:rPr>
              <a:t>егистрация</a:t>
            </a:r>
            <a:r>
              <a:rPr sz="1400" dirty="0">
                <a:solidFill>
                  <a:srgbClr val="000000"/>
                </a:solidFill>
              </a:rPr>
              <a:t> </a:t>
            </a:r>
            <a:r>
              <a:rPr sz="1400" dirty="0" err="1">
                <a:solidFill>
                  <a:srgbClr val="000000"/>
                </a:solidFill>
              </a:rPr>
              <a:t>товарного</a:t>
            </a:r>
            <a:r>
              <a:rPr sz="1400" dirty="0">
                <a:solidFill>
                  <a:srgbClr val="000000"/>
                </a:solidFill>
              </a:rPr>
              <a:t> </a:t>
            </a:r>
            <a:r>
              <a:rPr sz="1400" dirty="0" err="1">
                <a:solidFill>
                  <a:srgbClr val="000000"/>
                </a:solidFill>
              </a:rPr>
              <a:t>знака</a:t>
            </a:r>
            <a:r>
              <a:rPr sz="1400" dirty="0">
                <a:solidFill>
                  <a:srgbClr val="000000"/>
                </a:solidFill>
              </a:rPr>
              <a:t> – </a:t>
            </a:r>
            <a:r>
              <a:rPr lang="ru-RU" sz="1400" dirty="0">
                <a:solidFill>
                  <a:srgbClr val="000000"/>
                </a:solidFill>
              </a:rPr>
              <a:t>94</a:t>
            </a:r>
            <a:r>
              <a:rPr sz="1400" dirty="0">
                <a:solidFill>
                  <a:srgbClr val="000000"/>
                </a:solidFill>
              </a:rPr>
              <a:t> СМСП</a:t>
            </a: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С</a:t>
            </a:r>
            <a:r>
              <a:rPr sz="1400" dirty="0" err="1">
                <a:solidFill>
                  <a:srgbClr val="000000"/>
                </a:solidFill>
              </a:rPr>
              <a:t>ертификация</a:t>
            </a:r>
            <a:r>
              <a:rPr sz="1400" dirty="0">
                <a:solidFill>
                  <a:srgbClr val="000000"/>
                </a:solidFill>
              </a:rPr>
              <a:t> </a:t>
            </a:r>
            <a:r>
              <a:rPr sz="1400" dirty="0" err="1">
                <a:solidFill>
                  <a:srgbClr val="000000"/>
                </a:solidFill>
              </a:rPr>
              <a:t>продукции</a:t>
            </a:r>
            <a:r>
              <a:rPr sz="1400" dirty="0">
                <a:solidFill>
                  <a:srgbClr val="000000"/>
                </a:solidFill>
              </a:rPr>
              <a:t> – </a:t>
            </a:r>
            <a:r>
              <a:rPr lang="ru-RU" sz="1400" dirty="0">
                <a:solidFill>
                  <a:srgbClr val="000000"/>
                </a:solidFill>
              </a:rPr>
              <a:t>103</a:t>
            </a:r>
            <a:r>
              <a:rPr sz="1400" dirty="0">
                <a:solidFill>
                  <a:srgbClr val="000000"/>
                </a:solidFill>
              </a:rPr>
              <a:t> СМСП</a:t>
            </a: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П</a:t>
            </a:r>
            <a:r>
              <a:rPr sz="1400" dirty="0" err="1">
                <a:solidFill>
                  <a:srgbClr val="000000"/>
                </a:solidFill>
              </a:rPr>
              <a:t>родвижение</a:t>
            </a:r>
            <a:r>
              <a:rPr sz="1400" dirty="0">
                <a:solidFill>
                  <a:srgbClr val="000000"/>
                </a:solidFill>
              </a:rPr>
              <a:t> </a:t>
            </a:r>
            <a:r>
              <a:rPr sz="1400" dirty="0" err="1">
                <a:solidFill>
                  <a:srgbClr val="000000"/>
                </a:solidFill>
              </a:rPr>
              <a:t>на</a:t>
            </a:r>
            <a:r>
              <a:rPr sz="1400" dirty="0">
                <a:solidFill>
                  <a:srgbClr val="000000"/>
                </a:solidFill>
              </a:rPr>
              <a:t> </a:t>
            </a:r>
            <a:r>
              <a:rPr sz="1400" dirty="0" err="1">
                <a:solidFill>
                  <a:srgbClr val="000000"/>
                </a:solidFill>
              </a:rPr>
              <a:t>маркетплейсах</a:t>
            </a:r>
            <a:r>
              <a:rPr sz="1400" dirty="0">
                <a:solidFill>
                  <a:srgbClr val="000000"/>
                </a:solidFill>
              </a:rPr>
              <a:t> – </a:t>
            </a:r>
            <a:r>
              <a:rPr lang="ru-RU" sz="1400" dirty="0">
                <a:solidFill>
                  <a:srgbClr val="000000"/>
                </a:solidFill>
              </a:rPr>
              <a:t>38</a:t>
            </a:r>
            <a:r>
              <a:rPr sz="1400" dirty="0">
                <a:solidFill>
                  <a:srgbClr val="000000"/>
                </a:solidFill>
              </a:rPr>
              <a:t> СМСП</a:t>
            </a: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М</a:t>
            </a:r>
            <a:r>
              <a:rPr sz="1400" dirty="0" err="1">
                <a:solidFill>
                  <a:srgbClr val="000000"/>
                </a:solidFill>
              </a:rPr>
              <a:t>одернизация</a:t>
            </a:r>
            <a:r>
              <a:rPr sz="1400" dirty="0">
                <a:solidFill>
                  <a:srgbClr val="000000"/>
                </a:solidFill>
              </a:rPr>
              <a:t> </a:t>
            </a:r>
            <a:r>
              <a:rPr sz="1400" dirty="0" err="1">
                <a:solidFill>
                  <a:srgbClr val="000000"/>
                </a:solidFill>
              </a:rPr>
              <a:t>производства</a:t>
            </a:r>
            <a:r>
              <a:rPr sz="1400" dirty="0">
                <a:solidFill>
                  <a:srgbClr val="000000"/>
                </a:solidFill>
              </a:rPr>
              <a:t> – </a:t>
            </a:r>
            <a:r>
              <a:rPr lang="ru-RU" sz="1400" dirty="0">
                <a:solidFill>
                  <a:srgbClr val="000000"/>
                </a:solidFill>
              </a:rPr>
              <a:t>4</a:t>
            </a:r>
            <a:r>
              <a:rPr sz="1400" dirty="0">
                <a:solidFill>
                  <a:srgbClr val="000000"/>
                </a:solidFill>
              </a:rPr>
              <a:t> СМСП</a:t>
            </a: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Р</a:t>
            </a:r>
            <a:r>
              <a:rPr sz="1400" dirty="0" err="1">
                <a:solidFill>
                  <a:srgbClr val="000000"/>
                </a:solidFill>
              </a:rPr>
              <a:t>азработка</a:t>
            </a:r>
            <a:r>
              <a:rPr sz="1400" dirty="0">
                <a:solidFill>
                  <a:srgbClr val="000000"/>
                </a:solidFill>
              </a:rPr>
              <a:t> бизнес-</a:t>
            </a:r>
            <a:r>
              <a:rPr sz="1400" dirty="0" err="1">
                <a:solidFill>
                  <a:srgbClr val="000000"/>
                </a:solidFill>
              </a:rPr>
              <a:t>плана</a:t>
            </a:r>
            <a:r>
              <a:rPr sz="1400" dirty="0">
                <a:solidFill>
                  <a:srgbClr val="000000"/>
                </a:solidFill>
              </a:rPr>
              <a:t> - </a:t>
            </a:r>
            <a:r>
              <a:rPr lang="ru-RU" sz="1400" dirty="0">
                <a:solidFill>
                  <a:srgbClr val="000000"/>
                </a:solidFill>
              </a:rPr>
              <a:t>6</a:t>
            </a:r>
            <a:r>
              <a:rPr sz="1400" dirty="0">
                <a:solidFill>
                  <a:srgbClr val="000000"/>
                </a:solidFill>
              </a:rPr>
              <a:t> СМСП</a:t>
            </a:r>
            <a:endParaRPr lang="ru-RU" sz="1400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Регистрация патента – 3 СМСП</a:t>
            </a: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r>
              <a:rPr lang="ru-RU" sz="1400" dirty="0">
                <a:solidFill>
                  <a:srgbClr val="000000"/>
                </a:solidFill>
              </a:rPr>
              <a:t>Коммерциализация инноваций – 2 СМСП</a:t>
            </a:r>
            <a:endParaRPr sz="1400" dirty="0">
              <a:solidFill>
                <a:srgbClr val="00000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/>
              <a:buChar char="Ø"/>
            </a:pPr>
            <a:endParaRPr sz="1400" dirty="0">
              <a:solidFill>
                <a:srgbClr val="000000"/>
              </a:solidFill>
            </a:endParaRPr>
          </a:p>
          <a:p>
            <a:pPr algn="just">
              <a:spcAft>
                <a:spcPts val="1000"/>
              </a:spcAft>
            </a:pPr>
            <a:endParaRPr sz="1400" b="1" spc="-1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246730" y="1600077"/>
            <a:ext cx="512149" cy="504192"/>
          </a:xfrm>
          <a:prstGeom prst="teardrop">
            <a:avLst/>
          </a:prstGeom>
          <a:solidFill>
            <a:srgbClr val="E44328"/>
          </a:solidFill>
          <a:ln w="12700">
            <a:solidFill>
              <a:schemeClr val="bg1"/>
            </a:solidFill>
            <a:prstDash val="solid"/>
          </a:ln>
        </p:spPr>
        <p:txBody>
          <a:bodyPr vert="horz" wrap="square" lIns="0" tIns="0" rIns="0" bIns="0" anchor="ctr">
            <a:noAutofit/>
          </a:bodyPr>
          <a:lstStyle/>
          <a:p>
            <a:pPr marL="0" indent="0" algn="ctr"/>
            <a:r>
              <a:rPr sz="1400" b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987564-D417-53F8-BEC2-54435C4D6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>
            <a:extLst>
              <a:ext uri="{FF2B5EF4-FFF2-40B4-BE49-F238E27FC236}">
                <a16:creationId xmlns:a16="http://schemas.microsoft.com/office/drawing/2014/main" id="{9D1C5C8A-2206-8805-34E6-7518B18CE1B8}"/>
              </a:ext>
            </a:extLst>
          </p:cNvPr>
          <p:cNvSpPr/>
          <p:nvPr/>
        </p:nvSpPr>
        <p:spPr>
          <a:xfrm>
            <a:off x="1052282" y="235677"/>
            <a:ext cx="9237600" cy="57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080" rIns="0" bIns="0">
            <a:spAutoFit/>
          </a:bodyPr>
          <a:lstStyle/>
          <a:p>
            <a:pPr marL="1261800" indent="-1252080" algn="ctr">
              <a:spcBef>
                <a:spcPts val="79"/>
              </a:spcBef>
            </a:pPr>
            <a:r>
              <a:rPr lang="ru-RU" sz="1200" b="0" strike="noStrike" spc="-4" dirty="0">
                <a:solidFill>
                  <a:srgbClr val="000000"/>
                </a:solidFill>
                <a:latin typeface="Arial Black"/>
              </a:rPr>
              <a:t>ЦЕНТР ПОДДЕРЖКИ ПРЕДПРИНИМАТЕЛЬСТВА </a:t>
            </a: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</a:t>
            </a:r>
          </a:p>
          <a:p>
            <a:pPr marL="1261800" indent="-1252080" algn="ctr">
              <a:lnSpc>
                <a:spcPct val="100000"/>
              </a:lnSpc>
              <a:spcBef>
                <a:spcPts val="79"/>
              </a:spcBef>
            </a:pPr>
            <a:r>
              <a:rPr lang="ru-RU" sz="1200" b="0" strike="noStrike" spc="-4" dirty="0">
                <a:solidFill>
                  <a:srgbClr val="000000"/>
                </a:solidFill>
                <a:latin typeface="Arial Black"/>
                <a:ea typeface="Arial"/>
              </a:rPr>
              <a:t>Руководитель  Михайлова Елена Владимировна</a:t>
            </a:r>
          </a:p>
        </p:txBody>
      </p:sp>
      <p:sp>
        <p:nvSpPr>
          <p:cNvPr id="156" name="CustomShape 2">
            <a:extLst>
              <a:ext uri="{FF2B5EF4-FFF2-40B4-BE49-F238E27FC236}">
                <a16:creationId xmlns:a16="http://schemas.microsoft.com/office/drawing/2014/main" id="{BB49699B-527A-1FFF-A6F8-16B2F94340D2}"/>
              </a:ext>
            </a:extLst>
          </p:cNvPr>
          <p:cNvSpPr/>
          <p:nvPr/>
        </p:nvSpPr>
        <p:spPr>
          <a:xfrm>
            <a:off x="652320" y="1456920"/>
            <a:ext cx="2072160" cy="7346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08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569" b="1" strike="noStrike" spc="-21" dirty="0">
                <a:solidFill>
                  <a:srgbClr val="521F12"/>
                </a:solidFill>
                <a:latin typeface="Arial"/>
              </a:rPr>
              <a:t>        </a:t>
            </a:r>
            <a:r>
              <a:rPr lang="ru-RU" sz="1569" b="0" strike="noStrike" spc="-21" dirty="0">
                <a:solidFill>
                  <a:srgbClr val="521F12"/>
                </a:solidFill>
                <a:latin typeface="Arial"/>
              </a:rPr>
              <a:t>	</a:t>
            </a:r>
            <a:endParaRPr lang="ru-RU" sz="1569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569" b="1" strike="noStrike" spc="-21" dirty="0">
                <a:solidFill>
                  <a:srgbClr val="521F12"/>
                </a:solidFill>
                <a:latin typeface="Arial"/>
              </a:rPr>
              <a:t>	    </a:t>
            </a:r>
            <a:endParaRPr lang="ru-RU" sz="1569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569" b="0" strike="noStrike" spc="-1" dirty="0">
              <a:latin typeface="Arial"/>
            </a:endParaRPr>
          </a:p>
        </p:txBody>
      </p:sp>
      <p:sp>
        <p:nvSpPr>
          <p:cNvPr id="157" name="CustomShape 3">
            <a:extLst>
              <a:ext uri="{FF2B5EF4-FFF2-40B4-BE49-F238E27FC236}">
                <a16:creationId xmlns:a16="http://schemas.microsoft.com/office/drawing/2014/main" id="{C16E9434-C034-6EB2-D3A3-055E7F04A5D9}"/>
              </a:ext>
            </a:extLst>
          </p:cNvPr>
          <p:cNvSpPr/>
          <p:nvPr/>
        </p:nvSpPr>
        <p:spPr>
          <a:xfrm>
            <a:off x="765631" y="3123204"/>
            <a:ext cx="5345640" cy="33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58" name="TextShape 4">
            <a:extLst>
              <a:ext uri="{FF2B5EF4-FFF2-40B4-BE49-F238E27FC236}">
                <a16:creationId xmlns:a16="http://schemas.microsoft.com/office/drawing/2014/main" id="{4F00993B-9B82-B4C9-55EA-B61E6F515854}"/>
              </a:ext>
            </a:extLst>
          </p:cNvPr>
          <p:cNvSpPr txBox="1"/>
          <p:nvPr/>
        </p:nvSpPr>
        <p:spPr>
          <a:xfrm>
            <a:off x="10089720" y="7128000"/>
            <a:ext cx="461880" cy="280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latin typeface="Times New Roman"/>
            </a:endParaRPr>
          </a:p>
        </p:txBody>
      </p:sp>
      <p:grpSp>
        <p:nvGrpSpPr>
          <p:cNvPr id="159" name="Group 5">
            <a:extLst>
              <a:ext uri="{FF2B5EF4-FFF2-40B4-BE49-F238E27FC236}">
                <a16:creationId xmlns:a16="http://schemas.microsoft.com/office/drawing/2014/main" id="{11799C50-581C-E482-B8BC-4657D1DAF8A0}"/>
              </a:ext>
            </a:extLst>
          </p:cNvPr>
          <p:cNvGrpSpPr/>
          <p:nvPr/>
        </p:nvGrpSpPr>
        <p:grpSpPr>
          <a:xfrm>
            <a:off x="307314" y="1436854"/>
            <a:ext cx="10147578" cy="1669180"/>
            <a:chOff x="428513" y="1267537"/>
            <a:chExt cx="9962130" cy="1566656"/>
          </a:xfrm>
        </p:grpSpPr>
        <p:sp>
          <p:nvSpPr>
            <p:cNvPr id="160" name="CustomShape 6">
              <a:extLst>
                <a:ext uri="{FF2B5EF4-FFF2-40B4-BE49-F238E27FC236}">
                  <a16:creationId xmlns:a16="http://schemas.microsoft.com/office/drawing/2014/main" id="{8F74A600-21CB-4A32-67D7-CB382B2688E8}"/>
                </a:ext>
              </a:extLst>
            </p:cNvPr>
            <p:cNvSpPr/>
            <p:nvPr/>
          </p:nvSpPr>
          <p:spPr>
            <a:xfrm>
              <a:off x="1158021" y="1267537"/>
              <a:ext cx="9197336" cy="343984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F490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just"/>
              <a:r>
                <a:rPr lang="ru-RU" sz="1400" b="1" strike="noStrike" spc="-1" dirty="0">
                  <a:solidFill>
                    <a:srgbClr val="000000"/>
                  </a:solidFill>
                  <a:latin typeface="Calibri"/>
                </a:rPr>
                <a:t>Организованы и проведены мероприятия по поддержке самозанятых </a:t>
              </a:r>
              <a:r>
                <a:rPr lang="ru-RU" sz="1400" strike="noStrike" spc="-1" dirty="0">
                  <a:solidFill>
                    <a:srgbClr val="000000"/>
                  </a:solidFill>
                  <a:latin typeface="Calibri"/>
                </a:rPr>
                <a:t>с количеством участников </a:t>
              </a:r>
              <a:r>
                <a:rPr lang="ru-RU" sz="1400" b="1" strike="noStrike" spc="-1" dirty="0">
                  <a:solidFill>
                    <a:srgbClr val="000000"/>
                  </a:solidFill>
                  <a:latin typeface="Calibri"/>
                </a:rPr>
                <a:t>751 человека:</a:t>
              </a:r>
              <a:endParaRPr lang="ru-RU" sz="1400" b="0" strike="noStrike" spc="-1" dirty="0">
                <a:latin typeface="Arial"/>
              </a:endParaRPr>
            </a:p>
          </p:txBody>
        </p:sp>
        <p:grpSp>
          <p:nvGrpSpPr>
            <p:cNvPr id="161" name="Group 7">
              <a:extLst>
                <a:ext uri="{FF2B5EF4-FFF2-40B4-BE49-F238E27FC236}">
                  <a16:creationId xmlns:a16="http://schemas.microsoft.com/office/drawing/2014/main" id="{2BDDC94E-2AEF-BB0A-25E4-63DB8A9A5F6D}"/>
                </a:ext>
              </a:extLst>
            </p:cNvPr>
            <p:cNvGrpSpPr/>
            <p:nvPr/>
          </p:nvGrpSpPr>
          <p:grpSpPr>
            <a:xfrm>
              <a:off x="428513" y="1279468"/>
              <a:ext cx="9962130" cy="1554725"/>
              <a:chOff x="428513" y="1279468"/>
              <a:chExt cx="9962130" cy="1554725"/>
            </a:xfrm>
          </p:grpSpPr>
          <p:sp>
            <p:nvSpPr>
              <p:cNvPr id="162" name="CustomShape 8">
                <a:extLst>
                  <a:ext uri="{FF2B5EF4-FFF2-40B4-BE49-F238E27FC236}">
                    <a16:creationId xmlns:a16="http://schemas.microsoft.com/office/drawing/2014/main" id="{4E01ECDA-E674-B7C3-E298-272FA8B0CBF5}"/>
                  </a:ext>
                </a:extLst>
              </p:cNvPr>
              <p:cNvSpPr/>
              <p:nvPr/>
            </p:nvSpPr>
            <p:spPr>
              <a:xfrm>
                <a:off x="434119" y="2388702"/>
                <a:ext cx="444336" cy="445491"/>
              </a:xfrm>
              <a:prstGeom prst="teardrop">
                <a:avLst>
                  <a:gd name="adj" fmla="val 100000"/>
                </a:avLst>
              </a:prstGeom>
              <a:solidFill>
                <a:srgbClr val="E4432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0" tIns="0" rIns="0" bIns="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ru-RU" sz="2000" b="1" strike="noStrike" spc="-1" dirty="0">
                    <a:solidFill>
                      <a:srgbClr val="FFFFFF"/>
                    </a:solidFill>
                    <a:latin typeface="Calibri"/>
                  </a:rPr>
                  <a:t>2</a:t>
                </a:r>
                <a:endParaRPr lang="ru-RU" sz="2000" b="0" strike="noStrike" spc="-1" dirty="0">
                  <a:latin typeface="Arial"/>
                </a:endParaRPr>
              </a:p>
            </p:txBody>
          </p:sp>
          <p:sp>
            <p:nvSpPr>
              <p:cNvPr id="163" name="CustomShape 9">
                <a:extLst>
                  <a:ext uri="{FF2B5EF4-FFF2-40B4-BE49-F238E27FC236}">
                    <a16:creationId xmlns:a16="http://schemas.microsoft.com/office/drawing/2014/main" id="{9FD26ECF-91C3-1F3A-3643-16174CE33AA7}"/>
                  </a:ext>
                </a:extLst>
              </p:cNvPr>
              <p:cNvSpPr/>
              <p:nvPr/>
            </p:nvSpPr>
            <p:spPr>
              <a:xfrm>
                <a:off x="428513" y="1279468"/>
                <a:ext cx="444336" cy="445491"/>
              </a:xfrm>
              <a:prstGeom prst="teardrop">
                <a:avLst>
                  <a:gd name="adj" fmla="val 100000"/>
                </a:avLst>
              </a:prstGeom>
              <a:solidFill>
                <a:srgbClr val="E4432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0" tIns="0" rIns="0" bIns="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ru-RU" sz="2000" b="1" strike="noStrike" spc="-1" dirty="0">
                    <a:solidFill>
                      <a:srgbClr val="FFFFFF"/>
                    </a:solidFill>
                    <a:latin typeface="Calibri"/>
                  </a:rPr>
                  <a:t>1</a:t>
                </a:r>
                <a:endParaRPr lang="ru-RU" sz="2000" b="0" strike="noStrike" spc="-1" dirty="0">
                  <a:latin typeface="Arial"/>
                </a:endParaRPr>
              </a:p>
            </p:txBody>
          </p:sp>
          <p:sp>
            <p:nvSpPr>
              <p:cNvPr id="164" name="CustomShape 10">
                <a:extLst>
                  <a:ext uri="{FF2B5EF4-FFF2-40B4-BE49-F238E27FC236}">
                    <a16:creationId xmlns:a16="http://schemas.microsoft.com/office/drawing/2014/main" id="{DCEA60E5-4769-CB25-20AD-012FF2E86561}"/>
                  </a:ext>
                </a:extLst>
              </p:cNvPr>
              <p:cNvSpPr/>
              <p:nvPr/>
            </p:nvSpPr>
            <p:spPr>
              <a:xfrm>
                <a:off x="1193307" y="2473707"/>
                <a:ext cx="9197336" cy="360486"/>
              </a:xfrm>
              <a:prstGeom prst="round2DiagRect">
                <a:avLst>
                  <a:gd name="adj1" fmla="val 12909"/>
                  <a:gd name="adj2" fmla="val 0"/>
                </a:avLst>
              </a:prstGeom>
              <a:solidFill>
                <a:srgbClr val="F4903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just">
                  <a:lnSpc>
                    <a:spcPct val="100000"/>
                  </a:lnSpc>
                </a:pPr>
                <a:r>
                  <a:rPr lang="ru-RU" sz="1400" b="1" spc="-1" dirty="0">
                    <a:solidFill>
                      <a:srgbClr val="000000"/>
                    </a:solidFill>
                  </a:rPr>
                  <a:t>Организованы и проведены мероприятия </a:t>
                </a:r>
                <a:r>
                  <a:rPr lang="ru-RU" sz="1400" spc="-1" dirty="0">
                    <a:solidFill>
                      <a:srgbClr val="000000"/>
                    </a:solidFill>
                  </a:rPr>
                  <a:t>с количеством участников </a:t>
                </a:r>
                <a:r>
                  <a:rPr lang="ru-RU" sz="1400" b="1" spc="-1" dirty="0">
                    <a:solidFill>
                      <a:srgbClr val="000000"/>
                    </a:solidFill>
                  </a:rPr>
                  <a:t>5783 человек</a:t>
                </a:r>
              </a:p>
            </p:txBody>
          </p:sp>
        </p:grpSp>
      </p:grpSp>
      <p:sp>
        <p:nvSpPr>
          <p:cNvPr id="167" name="CustomShape 13">
            <a:extLst>
              <a:ext uri="{FF2B5EF4-FFF2-40B4-BE49-F238E27FC236}">
                <a16:creationId xmlns:a16="http://schemas.microsoft.com/office/drawing/2014/main" id="{73B7A772-F643-AE86-6DA0-429594ECB469}"/>
              </a:ext>
            </a:extLst>
          </p:cNvPr>
          <p:cNvSpPr/>
          <p:nvPr/>
        </p:nvSpPr>
        <p:spPr>
          <a:xfrm>
            <a:off x="275304" y="4297560"/>
            <a:ext cx="471132" cy="445491"/>
          </a:xfrm>
          <a:prstGeom prst="teardrop">
            <a:avLst>
              <a:gd name="adj" fmla="val 100000"/>
            </a:avLst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</a:rPr>
              <a:t>3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73" name="Line 19">
            <a:extLst>
              <a:ext uri="{FF2B5EF4-FFF2-40B4-BE49-F238E27FC236}">
                <a16:creationId xmlns:a16="http://schemas.microsoft.com/office/drawing/2014/main" id="{C07E4EA8-7FB2-497B-04E6-7B68030E9F8F}"/>
              </a:ext>
            </a:extLst>
          </p:cNvPr>
          <p:cNvSpPr/>
          <p:nvPr/>
        </p:nvSpPr>
        <p:spPr>
          <a:xfrm flipV="1">
            <a:off x="987049" y="859487"/>
            <a:ext cx="9302833" cy="14048"/>
          </a:xfrm>
          <a:prstGeom prst="line">
            <a:avLst/>
          </a:prstGeom>
          <a:ln w="31680">
            <a:solidFill>
              <a:srgbClr val="E443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74" name="CustomShape 20">
            <a:extLst>
              <a:ext uri="{FF2B5EF4-FFF2-40B4-BE49-F238E27FC236}">
                <a16:creationId xmlns:a16="http://schemas.microsoft.com/office/drawing/2014/main" id="{0AA2DF17-394D-E988-07AF-2B620574F3F1}"/>
              </a:ext>
            </a:extLst>
          </p:cNvPr>
          <p:cNvSpPr/>
          <p:nvPr/>
        </p:nvSpPr>
        <p:spPr>
          <a:xfrm>
            <a:off x="979961" y="1836433"/>
            <a:ext cx="9261766" cy="10603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Тренинги (Корпорация МСП) - 129 самозанятых</a:t>
            </a:r>
          </a:p>
          <a:p>
            <a:pPr>
              <a:lnSpc>
                <a:spcPct val="90000"/>
              </a:lnSpc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Семинары, вебинары, конференции, встречи, круглые столы, обучающие программы – 344 самозанятых</a:t>
            </a:r>
          </a:p>
          <a:p>
            <a:pPr>
              <a:lnSpc>
                <a:spcPct val="90000"/>
              </a:lnSpc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Консультации – </a:t>
            </a: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160 самозанятых</a:t>
            </a:r>
            <a:endParaRPr lang="ru-RU" sz="1400" b="0" i="1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Услуги по продвижению – 118 самозанятых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endParaRPr lang="ru-RU" sz="1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CustomShape 21">
            <a:extLst>
              <a:ext uri="{FF2B5EF4-FFF2-40B4-BE49-F238E27FC236}">
                <a16:creationId xmlns:a16="http://schemas.microsoft.com/office/drawing/2014/main" id="{8C3B246A-7760-D93E-137A-BED4F02E71A5}"/>
              </a:ext>
            </a:extLst>
          </p:cNvPr>
          <p:cNvSpPr/>
          <p:nvPr/>
        </p:nvSpPr>
        <p:spPr>
          <a:xfrm>
            <a:off x="1023781" y="3216835"/>
            <a:ext cx="9174125" cy="13404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Тренинги (Корпорация МСП) – 220 СМСП и  300 ФЛ</a:t>
            </a:r>
          </a:p>
          <a:p>
            <a:pPr marL="171450" indent="-171450" algn="just">
              <a:buFontTx/>
              <a:buChar char="-"/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Семинары, вебинары, конференции, встречи, круглые столы, обучающие программы </a:t>
            </a: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-  2563 СМСП и 272 ФЛ </a:t>
            </a:r>
          </a:p>
          <a:p>
            <a:pPr marL="171450" indent="-171450" algn="just"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Консультации -  1499</a:t>
            </a:r>
            <a:r>
              <a:rPr lang="ru-RU" sz="1400" i="1" spc="-1" dirty="0">
                <a:solidFill>
                  <a:srgbClr val="000000"/>
                </a:solidFill>
              </a:rPr>
              <a:t> СМСП и 790 ФЛ</a:t>
            </a:r>
          </a:p>
          <a:p>
            <a:pPr>
              <a:lnSpc>
                <a:spcPct val="90000"/>
              </a:lnSpc>
            </a:pPr>
            <a:r>
              <a:rPr lang="ru-RU" sz="1400" i="1" spc="-1" dirty="0">
                <a:solidFill>
                  <a:srgbClr val="000000"/>
                </a:solidFill>
              </a:rPr>
              <a:t>-  Услуги по продвижению – 139 СМСП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endParaRPr lang="ru-RU" sz="1400" i="1" spc="-1" dirty="0">
              <a:solidFill>
                <a:srgbClr val="000000"/>
              </a:solidFill>
            </a:endParaRPr>
          </a:p>
          <a:p>
            <a:pPr marL="171450" indent="-171450" algn="just">
              <a:buFontTx/>
              <a:buChar char="-"/>
            </a:pPr>
            <a:endParaRPr lang="ru-RU" sz="1400" i="1" spc="-1" dirty="0">
              <a:solidFill>
                <a:srgbClr val="000000"/>
              </a:solidFill>
            </a:endParaRPr>
          </a:p>
        </p:txBody>
      </p:sp>
      <p:sp>
        <p:nvSpPr>
          <p:cNvPr id="27" name="CustomShape 11">
            <a:extLst>
              <a:ext uri="{FF2B5EF4-FFF2-40B4-BE49-F238E27FC236}">
                <a16:creationId xmlns:a16="http://schemas.microsoft.com/office/drawing/2014/main" id="{E49C4ECE-E472-92F6-5428-392FC74AC8EA}"/>
              </a:ext>
            </a:extLst>
          </p:cNvPr>
          <p:cNvSpPr/>
          <p:nvPr/>
        </p:nvSpPr>
        <p:spPr>
          <a:xfrm>
            <a:off x="1023781" y="4320438"/>
            <a:ext cx="9392728" cy="352508"/>
          </a:xfrm>
          <a:prstGeom prst="roundRect">
            <a:avLst>
              <a:gd name="adj" fmla="val 16667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</a:rPr>
              <a:t>Оказаны комплексные услуги для 366</a:t>
            </a:r>
            <a:r>
              <a:rPr lang="ru-RU" sz="1400" i="1" spc="-1" dirty="0">
                <a:solidFill>
                  <a:srgbClr val="000000"/>
                </a:solidFill>
              </a:rPr>
              <a:t> </a:t>
            </a:r>
            <a:r>
              <a:rPr lang="ru-RU" sz="1400" b="1" i="1" spc="-1" dirty="0">
                <a:solidFill>
                  <a:srgbClr val="000000"/>
                </a:solidFill>
              </a:rPr>
              <a:t>СМСП</a:t>
            </a:r>
            <a:endParaRPr lang="ru-RU" sz="1400" b="0" strike="noStrike" spc="-1" dirty="0"/>
          </a:p>
        </p:txBody>
      </p:sp>
      <p:sp>
        <p:nvSpPr>
          <p:cNvPr id="28" name="CustomShape 21">
            <a:extLst>
              <a:ext uri="{FF2B5EF4-FFF2-40B4-BE49-F238E27FC236}">
                <a16:creationId xmlns:a16="http://schemas.microsoft.com/office/drawing/2014/main" id="{9762CFE3-CADF-79B6-3ABF-93718628BDD0}"/>
              </a:ext>
            </a:extLst>
          </p:cNvPr>
          <p:cNvSpPr/>
          <p:nvPr/>
        </p:nvSpPr>
        <p:spPr>
          <a:xfrm>
            <a:off x="1052282" y="4851357"/>
            <a:ext cx="9377911" cy="12542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-   Продвижение на радиостанциях Ивановской </a:t>
            </a:r>
            <a:r>
              <a:rPr lang="ru-RU" sz="1400" i="1" spc="-1" dirty="0">
                <a:solidFill>
                  <a:srgbClr val="000000"/>
                </a:solidFill>
              </a:rPr>
              <a:t>области – 288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Продвижение в Интернете – 26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Продвижение в социальных сетях – 21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Маркетинговое сопровождение – 7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Обучение ведению социальных сетей – 20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Бизнес-миссия – 4 СМСП</a:t>
            </a:r>
          </a:p>
        </p:txBody>
      </p:sp>
      <p:sp>
        <p:nvSpPr>
          <p:cNvPr id="2" name="CustomShape 11">
            <a:extLst>
              <a:ext uri="{FF2B5EF4-FFF2-40B4-BE49-F238E27FC236}">
                <a16:creationId xmlns:a16="http://schemas.microsoft.com/office/drawing/2014/main" id="{4F6EDCAA-F2AB-C467-2A8B-01572C1DA2B0}"/>
              </a:ext>
            </a:extLst>
          </p:cNvPr>
          <p:cNvSpPr/>
          <p:nvPr/>
        </p:nvSpPr>
        <p:spPr>
          <a:xfrm>
            <a:off x="1052282" y="6219111"/>
            <a:ext cx="9377911" cy="445491"/>
          </a:xfrm>
          <a:prstGeom prst="roundRect">
            <a:avLst>
              <a:gd name="adj" fmla="val 16667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spc="-1" dirty="0">
                <a:solidFill>
                  <a:srgbClr val="000000"/>
                </a:solidFill>
              </a:rPr>
              <a:t>Организованы мероприятия (консультационные, образовательные, организационные, информационные и иные) </a:t>
            </a:r>
            <a:r>
              <a:rPr lang="ru-RU" sz="1400" b="1" strike="noStrike" spc="-1" dirty="0">
                <a:solidFill>
                  <a:srgbClr val="000000"/>
                </a:solidFill>
              </a:rPr>
              <a:t>–  62 </a:t>
            </a:r>
            <a:r>
              <a:rPr lang="ru-RU" sz="1400" b="1" strike="noStrike" spc="-1" dirty="0" err="1">
                <a:solidFill>
                  <a:srgbClr val="000000"/>
                </a:solidFill>
              </a:rPr>
              <a:t>шт</a:t>
            </a:r>
            <a:r>
              <a:rPr lang="en-US" sz="1400" b="1" spc="-1" dirty="0">
                <a:solidFill>
                  <a:srgbClr val="000000"/>
                </a:solidFill>
              </a:rPr>
              <a:t>.</a:t>
            </a:r>
            <a:endParaRPr lang="ru-RU" sz="1400" b="0" strike="noStrike" spc="-1" dirty="0"/>
          </a:p>
        </p:txBody>
      </p:sp>
      <p:sp>
        <p:nvSpPr>
          <p:cNvPr id="3" name="CustomShape 13">
            <a:extLst>
              <a:ext uri="{FF2B5EF4-FFF2-40B4-BE49-F238E27FC236}">
                <a16:creationId xmlns:a16="http://schemas.microsoft.com/office/drawing/2014/main" id="{5E6CDCC8-BC69-AD73-6AF4-D5EDFA0061B4}"/>
              </a:ext>
            </a:extLst>
          </p:cNvPr>
          <p:cNvSpPr/>
          <p:nvPr/>
        </p:nvSpPr>
        <p:spPr>
          <a:xfrm>
            <a:off x="307314" y="6219111"/>
            <a:ext cx="471132" cy="445491"/>
          </a:xfrm>
          <a:prstGeom prst="teardrop">
            <a:avLst>
              <a:gd name="adj" fmla="val 100000"/>
            </a:avLst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</a:rPr>
              <a:t>4</a:t>
            </a:r>
            <a:endParaRPr lang="ru-RU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5132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1052282" y="235677"/>
            <a:ext cx="9237600" cy="57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080" rIns="0" bIns="0">
            <a:spAutoFit/>
          </a:bodyPr>
          <a:lstStyle/>
          <a:p>
            <a:pPr marL="1261800" indent="-1252080" algn="ctr">
              <a:spcBef>
                <a:spcPts val="79"/>
              </a:spcBef>
            </a:pPr>
            <a:r>
              <a:rPr lang="ru-RU" sz="1200" b="0" strike="noStrike" spc="-4" dirty="0">
                <a:solidFill>
                  <a:srgbClr val="000000"/>
                </a:solidFill>
                <a:latin typeface="Arial Black"/>
              </a:rPr>
              <a:t>ЦЕНТР ПОДДЕРЖКИ ПРЕДПРИНИМАТЕЛЬСТВА </a:t>
            </a: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</a:t>
            </a:r>
          </a:p>
          <a:p>
            <a:pPr marL="1261800" indent="-1252080" algn="ctr">
              <a:lnSpc>
                <a:spcPct val="100000"/>
              </a:lnSpc>
              <a:spcBef>
                <a:spcPts val="79"/>
              </a:spcBef>
            </a:pPr>
            <a:r>
              <a:rPr lang="ru-RU" sz="1200" b="0" strike="noStrike" spc="-4" dirty="0">
                <a:solidFill>
                  <a:srgbClr val="000000"/>
                </a:solidFill>
                <a:latin typeface="Arial Black"/>
                <a:ea typeface="Arial"/>
              </a:rPr>
              <a:t>Руководитель  Михайлова Елена Владимировна</a:t>
            </a:r>
          </a:p>
        </p:txBody>
      </p:sp>
      <p:sp>
        <p:nvSpPr>
          <p:cNvPr id="156" name="CustomShape 2"/>
          <p:cNvSpPr/>
          <p:nvPr/>
        </p:nvSpPr>
        <p:spPr>
          <a:xfrm>
            <a:off x="652320" y="1456920"/>
            <a:ext cx="2072160" cy="7346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008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569" b="1" strike="noStrike" spc="-21" dirty="0">
                <a:solidFill>
                  <a:srgbClr val="521F12"/>
                </a:solidFill>
                <a:latin typeface="Arial"/>
              </a:rPr>
              <a:t>        </a:t>
            </a:r>
            <a:r>
              <a:rPr lang="ru-RU" sz="1569" b="0" strike="noStrike" spc="-21" dirty="0">
                <a:solidFill>
                  <a:srgbClr val="521F12"/>
                </a:solidFill>
                <a:latin typeface="Arial"/>
              </a:rPr>
              <a:t>	</a:t>
            </a:r>
            <a:endParaRPr lang="ru-RU" sz="1569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569" b="1" strike="noStrike" spc="-21" dirty="0">
                <a:solidFill>
                  <a:srgbClr val="521F12"/>
                </a:solidFill>
                <a:latin typeface="Arial"/>
              </a:rPr>
              <a:t>	    </a:t>
            </a:r>
            <a:endParaRPr lang="ru-RU" sz="1569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569" b="0" strike="noStrike" spc="-1" dirty="0">
              <a:latin typeface="Arial"/>
            </a:endParaRPr>
          </a:p>
        </p:txBody>
      </p:sp>
      <p:sp>
        <p:nvSpPr>
          <p:cNvPr id="157" name="CustomShape 3"/>
          <p:cNvSpPr/>
          <p:nvPr/>
        </p:nvSpPr>
        <p:spPr>
          <a:xfrm>
            <a:off x="765631" y="3123204"/>
            <a:ext cx="5345640" cy="33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58" name="TextShape 4"/>
          <p:cNvSpPr txBox="1"/>
          <p:nvPr/>
        </p:nvSpPr>
        <p:spPr>
          <a:xfrm>
            <a:off x="10089720" y="7128000"/>
            <a:ext cx="461880" cy="280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endParaRPr lang="ru-RU" sz="1800" b="0" strike="noStrike" spc="-1" dirty="0">
              <a:latin typeface="Times New Roman"/>
            </a:endParaRPr>
          </a:p>
        </p:txBody>
      </p:sp>
      <p:grpSp>
        <p:nvGrpSpPr>
          <p:cNvPr id="159" name="Group 5"/>
          <p:cNvGrpSpPr/>
          <p:nvPr/>
        </p:nvGrpSpPr>
        <p:grpSpPr>
          <a:xfrm>
            <a:off x="307314" y="1436854"/>
            <a:ext cx="10147578" cy="1669180"/>
            <a:chOff x="428513" y="1267537"/>
            <a:chExt cx="9962130" cy="1566656"/>
          </a:xfrm>
        </p:grpSpPr>
        <p:sp>
          <p:nvSpPr>
            <p:cNvPr id="160" name="CustomShape 6"/>
            <p:cNvSpPr/>
            <p:nvPr/>
          </p:nvSpPr>
          <p:spPr>
            <a:xfrm>
              <a:off x="1158021" y="1267537"/>
              <a:ext cx="9197336" cy="343984"/>
            </a:xfrm>
            <a:prstGeom prst="round2DiagRect">
              <a:avLst>
                <a:gd name="adj1" fmla="val 16667"/>
                <a:gd name="adj2" fmla="val 0"/>
              </a:avLst>
            </a:prstGeom>
            <a:solidFill>
              <a:srgbClr val="F490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 algn="just"/>
              <a:r>
                <a:rPr lang="ru-RU" sz="1400" b="1" strike="noStrike" spc="-1" dirty="0">
                  <a:solidFill>
                    <a:srgbClr val="000000"/>
                  </a:solidFill>
                  <a:latin typeface="Calibri"/>
                </a:rPr>
                <a:t>Организованы и проведены мероприятия по поддержке самозанятых </a:t>
              </a:r>
              <a:r>
                <a:rPr lang="ru-RU" sz="1400" strike="noStrike" spc="-1" dirty="0">
                  <a:solidFill>
                    <a:srgbClr val="000000"/>
                  </a:solidFill>
                  <a:latin typeface="Calibri"/>
                </a:rPr>
                <a:t>с количеством участников </a:t>
              </a:r>
              <a:r>
                <a:rPr lang="ru-RU" sz="1400" b="1" strike="noStrike" spc="-1" dirty="0">
                  <a:solidFill>
                    <a:srgbClr val="000000"/>
                  </a:solidFill>
                  <a:latin typeface="Calibri"/>
                </a:rPr>
                <a:t>751 человека:</a:t>
              </a:r>
              <a:endParaRPr lang="ru-RU" sz="1400" b="0" strike="noStrike" spc="-1" dirty="0">
                <a:latin typeface="Arial"/>
              </a:endParaRPr>
            </a:p>
          </p:txBody>
        </p:sp>
        <p:grpSp>
          <p:nvGrpSpPr>
            <p:cNvPr id="161" name="Group 7"/>
            <p:cNvGrpSpPr/>
            <p:nvPr/>
          </p:nvGrpSpPr>
          <p:grpSpPr>
            <a:xfrm>
              <a:off x="428513" y="1279468"/>
              <a:ext cx="9962130" cy="1554725"/>
              <a:chOff x="428513" y="1279468"/>
              <a:chExt cx="9962130" cy="1554725"/>
            </a:xfrm>
          </p:grpSpPr>
          <p:sp>
            <p:nvSpPr>
              <p:cNvPr id="162" name="CustomShape 8"/>
              <p:cNvSpPr/>
              <p:nvPr/>
            </p:nvSpPr>
            <p:spPr>
              <a:xfrm>
                <a:off x="434119" y="2388702"/>
                <a:ext cx="444336" cy="445491"/>
              </a:xfrm>
              <a:prstGeom prst="teardrop">
                <a:avLst>
                  <a:gd name="adj" fmla="val 100000"/>
                </a:avLst>
              </a:prstGeom>
              <a:solidFill>
                <a:srgbClr val="E4432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0" tIns="0" rIns="0" bIns="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ru-RU" sz="2000" b="1" strike="noStrike" spc="-1" dirty="0">
                    <a:solidFill>
                      <a:srgbClr val="FFFFFF"/>
                    </a:solidFill>
                    <a:latin typeface="Calibri"/>
                  </a:rPr>
                  <a:t>2</a:t>
                </a:r>
                <a:endParaRPr lang="ru-RU" sz="2000" b="0" strike="noStrike" spc="-1" dirty="0">
                  <a:latin typeface="Arial"/>
                </a:endParaRPr>
              </a:p>
            </p:txBody>
          </p:sp>
          <p:sp>
            <p:nvSpPr>
              <p:cNvPr id="163" name="CustomShape 9"/>
              <p:cNvSpPr/>
              <p:nvPr/>
            </p:nvSpPr>
            <p:spPr>
              <a:xfrm>
                <a:off x="428513" y="1279468"/>
                <a:ext cx="444336" cy="445491"/>
              </a:xfrm>
              <a:prstGeom prst="teardrop">
                <a:avLst>
                  <a:gd name="adj" fmla="val 100000"/>
                </a:avLst>
              </a:prstGeom>
              <a:solidFill>
                <a:srgbClr val="E44328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0" tIns="0" rIns="0" bIns="0" anchor="ctr">
                <a:no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ru-RU" sz="2000" b="1" strike="noStrike" spc="-1" dirty="0">
                    <a:solidFill>
                      <a:srgbClr val="FFFFFF"/>
                    </a:solidFill>
                    <a:latin typeface="Calibri"/>
                  </a:rPr>
                  <a:t>1</a:t>
                </a:r>
                <a:endParaRPr lang="ru-RU" sz="2000" b="0" strike="noStrike" spc="-1" dirty="0">
                  <a:latin typeface="Arial"/>
                </a:endParaRPr>
              </a:p>
            </p:txBody>
          </p:sp>
          <p:sp>
            <p:nvSpPr>
              <p:cNvPr id="164" name="CustomShape 10"/>
              <p:cNvSpPr/>
              <p:nvPr/>
            </p:nvSpPr>
            <p:spPr>
              <a:xfrm>
                <a:off x="1193307" y="2473707"/>
                <a:ext cx="9197336" cy="360486"/>
              </a:xfrm>
              <a:prstGeom prst="round2DiagRect">
                <a:avLst>
                  <a:gd name="adj1" fmla="val 12909"/>
                  <a:gd name="adj2" fmla="val 0"/>
                </a:avLst>
              </a:prstGeom>
              <a:solidFill>
                <a:srgbClr val="F4903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tIns="45000" rIns="90000" bIns="45000" anchor="ctr">
                <a:noAutofit/>
              </a:bodyPr>
              <a:lstStyle/>
              <a:p>
                <a:pPr algn="just">
                  <a:lnSpc>
                    <a:spcPct val="100000"/>
                  </a:lnSpc>
                </a:pPr>
                <a:r>
                  <a:rPr lang="ru-RU" sz="1400" b="1" spc="-1" dirty="0">
                    <a:solidFill>
                      <a:srgbClr val="000000"/>
                    </a:solidFill>
                  </a:rPr>
                  <a:t>Организованы и проведены мероприятия </a:t>
                </a:r>
                <a:r>
                  <a:rPr lang="ru-RU" sz="1400" spc="-1" dirty="0">
                    <a:solidFill>
                      <a:srgbClr val="000000"/>
                    </a:solidFill>
                  </a:rPr>
                  <a:t>с количеством участников </a:t>
                </a:r>
                <a:r>
                  <a:rPr lang="ru-RU" sz="1400" b="1" spc="-1" dirty="0">
                    <a:solidFill>
                      <a:srgbClr val="000000"/>
                    </a:solidFill>
                  </a:rPr>
                  <a:t>5783 человек</a:t>
                </a:r>
              </a:p>
            </p:txBody>
          </p:sp>
        </p:grpSp>
      </p:grpSp>
      <p:sp>
        <p:nvSpPr>
          <p:cNvPr id="167" name="CustomShape 13"/>
          <p:cNvSpPr/>
          <p:nvPr/>
        </p:nvSpPr>
        <p:spPr>
          <a:xfrm>
            <a:off x="275304" y="4297560"/>
            <a:ext cx="471132" cy="445491"/>
          </a:xfrm>
          <a:prstGeom prst="teardrop">
            <a:avLst>
              <a:gd name="adj" fmla="val 100000"/>
            </a:avLst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</a:rPr>
              <a:t>3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173" name="Line 19"/>
          <p:cNvSpPr/>
          <p:nvPr/>
        </p:nvSpPr>
        <p:spPr>
          <a:xfrm flipV="1">
            <a:off x="987049" y="859487"/>
            <a:ext cx="9302833" cy="14048"/>
          </a:xfrm>
          <a:prstGeom prst="line">
            <a:avLst/>
          </a:prstGeom>
          <a:ln w="31680">
            <a:solidFill>
              <a:srgbClr val="E443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ru-RU"/>
          </a:p>
        </p:txBody>
      </p:sp>
      <p:sp>
        <p:nvSpPr>
          <p:cNvPr id="174" name="CustomShape 20"/>
          <p:cNvSpPr/>
          <p:nvPr/>
        </p:nvSpPr>
        <p:spPr>
          <a:xfrm>
            <a:off x="979961" y="1836433"/>
            <a:ext cx="9261766" cy="10603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0" i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Тренинги (Корпорация МСП) - 129 самозанятых</a:t>
            </a:r>
          </a:p>
          <a:p>
            <a:pPr>
              <a:lnSpc>
                <a:spcPct val="90000"/>
              </a:lnSpc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Семинары, вебинары, конференции, встречи, круглые столы, обучающие программы – 344 самозанятых</a:t>
            </a:r>
          </a:p>
          <a:p>
            <a:pPr>
              <a:lnSpc>
                <a:spcPct val="90000"/>
              </a:lnSpc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Консультации – </a:t>
            </a: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160 самозанятых</a:t>
            </a:r>
            <a:endParaRPr lang="ru-RU" sz="1400" b="0" i="1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- Услуги по продвижению – 118 самозанятых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endParaRPr lang="ru-RU" sz="1400" b="0" i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CustomShape 21">
            <a:extLst>
              <a:ext uri="{FF2B5EF4-FFF2-40B4-BE49-F238E27FC236}">
                <a16:creationId xmlns:a16="http://schemas.microsoft.com/office/drawing/2014/main" id="{5A4BB0CE-6D91-4DC3-A431-B5E7A11B4F8A}"/>
              </a:ext>
            </a:extLst>
          </p:cNvPr>
          <p:cNvSpPr/>
          <p:nvPr/>
        </p:nvSpPr>
        <p:spPr>
          <a:xfrm>
            <a:off x="1023781" y="3216835"/>
            <a:ext cx="9174125" cy="13404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171450" indent="-171450" algn="just"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Тренинги (Корпорация МСП) – 220 СМСП и  300 ФЛ</a:t>
            </a:r>
          </a:p>
          <a:p>
            <a:pPr marL="171450" indent="-171450" algn="just">
              <a:buFontTx/>
              <a:buChar char="-"/>
            </a:pPr>
            <a:r>
              <a:rPr lang="ru-RU" sz="1400" b="0" i="1" strike="noStrike" spc="-1" dirty="0">
                <a:solidFill>
                  <a:srgbClr val="000000"/>
                </a:solidFill>
                <a:latin typeface="Calibri"/>
              </a:rPr>
              <a:t>Семинары, вебинары, конференции, встречи, круглые столы, обучающие программы </a:t>
            </a: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-  2563 СМСП и 272 ФЛ </a:t>
            </a:r>
          </a:p>
          <a:p>
            <a:pPr marL="171450" indent="-171450" algn="just"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Консультации -  1499</a:t>
            </a:r>
            <a:r>
              <a:rPr lang="ru-RU" sz="1400" i="1" spc="-1" dirty="0">
                <a:solidFill>
                  <a:srgbClr val="000000"/>
                </a:solidFill>
              </a:rPr>
              <a:t> СМСП и 790 ФЛ</a:t>
            </a:r>
          </a:p>
          <a:p>
            <a:pPr>
              <a:lnSpc>
                <a:spcPct val="90000"/>
              </a:lnSpc>
            </a:pPr>
            <a:r>
              <a:rPr lang="ru-RU" sz="1400" i="1" spc="-1" dirty="0">
                <a:solidFill>
                  <a:srgbClr val="000000"/>
                </a:solidFill>
              </a:rPr>
              <a:t>-  Услуги по продвижению – 139 СМСП</a:t>
            </a:r>
          </a:p>
          <a:p>
            <a:pPr marL="285750" indent="-285750">
              <a:lnSpc>
                <a:spcPct val="90000"/>
              </a:lnSpc>
              <a:buFontTx/>
              <a:buChar char="-"/>
            </a:pPr>
            <a:endParaRPr lang="ru-RU" sz="1400" i="1" spc="-1" dirty="0">
              <a:solidFill>
                <a:srgbClr val="000000"/>
              </a:solidFill>
            </a:endParaRPr>
          </a:p>
          <a:p>
            <a:pPr marL="171450" indent="-171450" algn="just">
              <a:buFontTx/>
              <a:buChar char="-"/>
            </a:pPr>
            <a:endParaRPr lang="ru-RU" sz="1400" i="1" spc="-1" dirty="0">
              <a:solidFill>
                <a:srgbClr val="000000"/>
              </a:solidFill>
            </a:endParaRPr>
          </a:p>
        </p:txBody>
      </p:sp>
      <p:sp>
        <p:nvSpPr>
          <p:cNvPr id="27" name="CustomShape 11">
            <a:extLst>
              <a:ext uri="{FF2B5EF4-FFF2-40B4-BE49-F238E27FC236}">
                <a16:creationId xmlns:a16="http://schemas.microsoft.com/office/drawing/2014/main" id="{3A631FBB-97E8-48EC-B8A2-2737B5E1A4BA}"/>
              </a:ext>
            </a:extLst>
          </p:cNvPr>
          <p:cNvSpPr/>
          <p:nvPr/>
        </p:nvSpPr>
        <p:spPr>
          <a:xfrm>
            <a:off x="1023781" y="4320438"/>
            <a:ext cx="9392728" cy="352508"/>
          </a:xfrm>
          <a:prstGeom prst="roundRect">
            <a:avLst>
              <a:gd name="adj" fmla="val 16667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</a:rPr>
              <a:t>Оказаны комплексные услуги для 366</a:t>
            </a:r>
            <a:r>
              <a:rPr lang="ru-RU" sz="1400" i="1" spc="-1" dirty="0">
                <a:solidFill>
                  <a:srgbClr val="000000"/>
                </a:solidFill>
              </a:rPr>
              <a:t> </a:t>
            </a:r>
            <a:r>
              <a:rPr lang="ru-RU" sz="1400" b="1" i="1" spc="-1" dirty="0">
                <a:solidFill>
                  <a:srgbClr val="000000"/>
                </a:solidFill>
              </a:rPr>
              <a:t>СМСП</a:t>
            </a:r>
            <a:endParaRPr lang="ru-RU" sz="1400" b="0" strike="noStrike" spc="-1" dirty="0"/>
          </a:p>
        </p:txBody>
      </p:sp>
      <p:sp>
        <p:nvSpPr>
          <p:cNvPr id="28" name="CustomShape 21">
            <a:extLst>
              <a:ext uri="{FF2B5EF4-FFF2-40B4-BE49-F238E27FC236}">
                <a16:creationId xmlns:a16="http://schemas.microsoft.com/office/drawing/2014/main" id="{C03FB313-6AB2-487F-9191-1026DF17BA84}"/>
              </a:ext>
            </a:extLst>
          </p:cNvPr>
          <p:cNvSpPr/>
          <p:nvPr/>
        </p:nvSpPr>
        <p:spPr>
          <a:xfrm>
            <a:off x="1052282" y="4851357"/>
            <a:ext cx="9377911" cy="12542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i="1" spc="-1" dirty="0">
                <a:solidFill>
                  <a:srgbClr val="000000"/>
                </a:solidFill>
                <a:latin typeface="Calibri"/>
              </a:rPr>
              <a:t>-   Продвижение на радиостанциях Ивановской </a:t>
            </a:r>
            <a:r>
              <a:rPr lang="ru-RU" sz="1400" i="1" spc="-1" dirty="0">
                <a:solidFill>
                  <a:srgbClr val="000000"/>
                </a:solidFill>
              </a:rPr>
              <a:t>области – 288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Продвижение в Интернете – 26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Продвижение в социальных сетях – 21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Маркетинговое сопровождение – 7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Обучение ведению социальных сетей – 20 СМСП</a:t>
            </a:r>
          </a:p>
          <a:p>
            <a:pPr marL="171450" indent="-171450">
              <a:lnSpc>
                <a:spcPct val="90000"/>
              </a:lnSpc>
              <a:buFontTx/>
              <a:buChar char="-"/>
            </a:pPr>
            <a:r>
              <a:rPr lang="ru-RU" sz="1400" i="1" spc="-1" dirty="0">
                <a:solidFill>
                  <a:srgbClr val="000000"/>
                </a:solidFill>
              </a:rPr>
              <a:t>Бизнес-миссия – 4 СМСП</a:t>
            </a:r>
          </a:p>
        </p:txBody>
      </p:sp>
      <p:sp>
        <p:nvSpPr>
          <p:cNvPr id="2" name="CustomShape 11">
            <a:extLst>
              <a:ext uri="{FF2B5EF4-FFF2-40B4-BE49-F238E27FC236}">
                <a16:creationId xmlns:a16="http://schemas.microsoft.com/office/drawing/2014/main" id="{57AE9666-803D-9A8C-8690-F896EC7A4DF1}"/>
              </a:ext>
            </a:extLst>
          </p:cNvPr>
          <p:cNvSpPr/>
          <p:nvPr/>
        </p:nvSpPr>
        <p:spPr>
          <a:xfrm>
            <a:off x="1052282" y="6219111"/>
            <a:ext cx="9377911" cy="445491"/>
          </a:xfrm>
          <a:prstGeom prst="roundRect">
            <a:avLst>
              <a:gd name="adj" fmla="val 16667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spc="-1" dirty="0">
                <a:solidFill>
                  <a:srgbClr val="000000"/>
                </a:solidFill>
              </a:rPr>
              <a:t>Организованы мероприятия (консультационные, образовательные, организационные, информационные и иные) </a:t>
            </a:r>
            <a:r>
              <a:rPr lang="ru-RU" sz="1400" b="1" strike="noStrike" spc="-1" dirty="0">
                <a:solidFill>
                  <a:srgbClr val="000000"/>
                </a:solidFill>
              </a:rPr>
              <a:t>–  62 </a:t>
            </a:r>
            <a:r>
              <a:rPr lang="ru-RU" sz="1400" b="1" strike="noStrike" spc="-1" dirty="0" err="1">
                <a:solidFill>
                  <a:srgbClr val="000000"/>
                </a:solidFill>
              </a:rPr>
              <a:t>шт</a:t>
            </a:r>
            <a:endParaRPr lang="ru-RU" sz="1400" b="0" strike="noStrike" spc="-1" dirty="0"/>
          </a:p>
        </p:txBody>
      </p:sp>
      <p:sp>
        <p:nvSpPr>
          <p:cNvPr id="3" name="CustomShape 13">
            <a:extLst>
              <a:ext uri="{FF2B5EF4-FFF2-40B4-BE49-F238E27FC236}">
                <a16:creationId xmlns:a16="http://schemas.microsoft.com/office/drawing/2014/main" id="{EF9CAAF1-0F3B-2757-5B5D-88A763A4B5A5}"/>
              </a:ext>
            </a:extLst>
          </p:cNvPr>
          <p:cNvSpPr/>
          <p:nvPr/>
        </p:nvSpPr>
        <p:spPr>
          <a:xfrm>
            <a:off x="307314" y="6219111"/>
            <a:ext cx="471132" cy="445491"/>
          </a:xfrm>
          <a:prstGeom prst="teardrop">
            <a:avLst>
              <a:gd name="adj" fmla="val 100000"/>
            </a:avLst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FFFFFF"/>
                </a:solidFill>
                <a:latin typeface="Calibri"/>
              </a:rPr>
              <a:t>4</a:t>
            </a:r>
            <a:endParaRPr lang="ru-RU" sz="2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4641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37">
            <a:extLst>
              <a:ext uri="{FF2B5EF4-FFF2-40B4-BE49-F238E27FC236}">
                <a16:creationId xmlns:a16="http://schemas.microsoft.com/office/drawing/2014/main" id="{B7BD1809-2F47-606E-F771-41F105340490}"/>
              </a:ext>
            </a:extLst>
          </p:cNvPr>
          <p:cNvSpPr/>
          <p:nvPr/>
        </p:nvSpPr>
        <p:spPr>
          <a:xfrm>
            <a:off x="974900" y="3929429"/>
            <a:ext cx="9385405" cy="3284337"/>
          </a:xfrm>
          <a:prstGeom prst="roundRect">
            <a:avLst>
              <a:gd name="adj" fmla="val 23289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Организация информационно-образовательного мероприятия для потенциальных грантополучателей с целью просвещения и определения целей.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Организован и проведен семинар по теме «Алгоритм создания рабочих мест для сельхозтоваропроизводителей, получивших государственную поддержку»;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Организован и проведен 2-х дневный	семинар по программе «Специфика ведения бухгалтерского учета в сельскохозяйственном потребительском кооперативе»;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Подготовлено проведение итоговой защиты проектов стратегической сессии «Повышение эффективности процессов в ООО «</a:t>
            </a:r>
            <a:r>
              <a:rPr lang="ru-RU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Тарбаево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» при участии Заместителя Председателя Правительства Черкесова Д.Л.;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Составлен и выпущен тиражом 200 экз. буклет по мерам Гос. Поддержки в сфере АПК;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Сотрудники Центров компетенций прошли обучение по теме: «Деятельность центров компетенций: итоги работы и планы на 2025г.»;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Участие в работе аттестационной комиссии «Школы фермеров» в ВГАУ.</a:t>
            </a:r>
          </a:p>
          <a:p>
            <a:pPr marL="733425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Участие в бизнес-встрече «Правовые основы деятельности предпринимателя в туризме на </a:t>
            </a:r>
            <a:r>
              <a:rPr lang="ru-RU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негородских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территориях: </a:t>
            </a:r>
            <a:r>
              <a:rPr lang="ru-RU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агро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и сельский туризм, гостевые дома и </a:t>
            </a:r>
            <a:r>
              <a:rPr lang="ru-RU" sz="1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глэмпинги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12" name="Скругленный прямоугольник 37">
            <a:extLst>
              <a:ext uri="{FF2B5EF4-FFF2-40B4-BE49-F238E27FC236}">
                <a16:creationId xmlns:a16="http://schemas.microsoft.com/office/drawing/2014/main" id="{985B212C-61D8-AD33-4B3E-359BEC55033E}"/>
              </a:ext>
            </a:extLst>
          </p:cNvPr>
          <p:cNvSpPr/>
          <p:nvPr/>
        </p:nvSpPr>
        <p:spPr>
          <a:xfrm>
            <a:off x="989647" y="2962142"/>
            <a:ext cx="9385405" cy="668104"/>
          </a:xfrm>
          <a:prstGeom prst="roundRect">
            <a:avLst>
              <a:gd name="adj" fmla="val 23289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9263" indent="-1588" algn="just">
              <a:lnSpc>
                <a:spcPct val="100000"/>
              </a:lnSpc>
              <a:spcBef>
                <a:spcPts val="0"/>
              </a:spcBef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Проведены:</a:t>
            </a:r>
          </a:p>
          <a:p>
            <a:pPr marL="449263" indent="-1588" algn="just">
              <a:lnSpc>
                <a:spcPct val="100000"/>
              </a:lnSpc>
              <a:spcBef>
                <a:spcPts val="0"/>
              </a:spcBef>
              <a:tabLst>
                <a:tab pos="540385" algn="l"/>
              </a:tabLst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выставочно-ярмарочных мероприятия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</a:p>
          <a:p>
            <a:pPr marL="449263" indent="-1588" algn="just">
              <a:lnSpc>
                <a:spcPct val="100000"/>
              </a:lnSpc>
              <a:spcBef>
                <a:spcPts val="0"/>
              </a:spcBef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14.12.2024, 21.12.2024.</a:t>
            </a:r>
          </a:p>
        </p:txBody>
      </p:sp>
      <p:sp>
        <p:nvSpPr>
          <p:cNvPr id="11" name="Скругленный прямоугольник 37">
            <a:extLst>
              <a:ext uri="{FF2B5EF4-FFF2-40B4-BE49-F238E27FC236}">
                <a16:creationId xmlns:a16="http://schemas.microsoft.com/office/drawing/2014/main" id="{ACE44E48-B57B-B2F4-76C3-20ECBBF8E817}"/>
              </a:ext>
            </a:extLst>
          </p:cNvPr>
          <p:cNvSpPr/>
          <p:nvPr/>
        </p:nvSpPr>
        <p:spPr>
          <a:xfrm>
            <a:off x="989647" y="1077563"/>
            <a:ext cx="9385405" cy="1605845"/>
          </a:xfrm>
          <a:prstGeom prst="roundRect">
            <a:avLst>
              <a:gd name="adj" fmla="val 23289"/>
            </a:avLst>
          </a:prstGeom>
          <a:solidFill>
            <a:srgbClr val="F4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1950" indent="0" algn="just">
              <a:buNone/>
              <a:tabLst>
                <a:tab pos="540385" algn="l"/>
              </a:tabLst>
            </a:pP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В четвертом квартале 2024 оказано </a:t>
            </a: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177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услуг и консультаций:</a:t>
            </a:r>
          </a:p>
          <a:p>
            <a:pPr marL="449580" lvl="0" indent="450215">
              <a:lnSpc>
                <a:spcPct val="100000"/>
              </a:lnSpc>
              <a:spcBef>
                <a:spcPts val="0"/>
              </a:spcBef>
              <a:tabLst>
                <a:tab pos="540385" algn="l"/>
              </a:tabLst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20 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консультаций оказаны по мерам государственной поддержки,</a:t>
            </a:r>
          </a:p>
          <a:p>
            <a:pPr marL="449580" lvl="0" indent="450215">
              <a:lnSpc>
                <a:spcPct val="100000"/>
              </a:lnSpc>
              <a:spcBef>
                <a:spcPts val="0"/>
              </a:spcBef>
              <a:tabLst>
                <a:tab pos="540385" algn="l"/>
              </a:tabLst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50 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услуг по организации участия в выставочно-ярмарочных мероприятиях,      </a:t>
            </a:r>
          </a:p>
          <a:p>
            <a:pPr marL="449580" indent="450215">
              <a:tabLst>
                <a:tab pos="540385" algn="l"/>
              </a:tabLst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услуга оказана по подготовке документов на получение субсидии на сертификацию, </a:t>
            </a:r>
          </a:p>
          <a:p>
            <a:pPr marL="449580" indent="450215">
              <a:tabLst>
                <a:tab pos="540385" algn="l"/>
              </a:tabLst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69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СМСП получили услугу по организации образовательных семинаров по кадрам и бух. учету в кооперативах,</a:t>
            </a:r>
          </a:p>
          <a:p>
            <a:pPr marL="449580" lvl="0" indent="450215">
              <a:lnSpc>
                <a:spcPct val="100000"/>
              </a:lnSpc>
              <a:spcBef>
                <a:spcPts val="0"/>
              </a:spcBef>
              <a:tabLst>
                <a:tab pos="540385" algn="l"/>
              </a:tabLst>
            </a:pPr>
            <a:r>
              <a:rPr lang="ru-RU" sz="1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37</a:t>
            </a:r>
            <a:r>
              <a:rPr lang="ru-RU" sz="1400" dirty="0">
                <a:solidFill>
                  <a:srgbClr val="000000"/>
                </a:solidFill>
                <a:cs typeface="Times New Roman" panose="02020603050405020304" pitchFamily="18" charset="0"/>
              </a:rPr>
              <a:t> услуг оказано по казначейскому сопровождению.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DE6811-2ABD-0F05-7F06-85E2F2DE3445}"/>
              </a:ext>
            </a:extLst>
          </p:cNvPr>
          <p:cNvSpPr/>
          <p:nvPr/>
        </p:nvSpPr>
        <p:spPr>
          <a:xfrm>
            <a:off x="3149233" y="130725"/>
            <a:ext cx="4772854" cy="9911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0000"/>
              </a:buClr>
            </a:pPr>
            <a:r>
              <a:rPr lang="ru-RU" sz="1200" b="1" dirty="0">
                <a:solidFill>
                  <a:schemeClr val="tx1"/>
                </a:solidFill>
                <a:latin typeface="Arial Black" panose="020B0A04020102020204" pitchFamily="34" charset="0"/>
                <a:ea typeface="Arial"/>
                <a:cs typeface="Arial"/>
                <a:sym typeface="Arial"/>
              </a:rPr>
              <a:t>СЕЛЬСКОЕ ХОЗЯЙСТВО</a:t>
            </a:r>
            <a:endParaRPr lang="ru-RU" sz="1200" b="1" spc="-1" dirty="0">
              <a:solidFill>
                <a:schemeClr val="tx1"/>
              </a:solidFill>
              <a:latin typeface="Arial Black" panose="020B0A04020102020204" pitchFamily="34" charset="0"/>
              <a:ea typeface="Arial"/>
            </a:endParaRP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 </a:t>
            </a: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 panose="020B0A04020102020204" pitchFamily="34" charset="0"/>
                <a:ea typeface="Arial"/>
              </a:rPr>
              <a:t>Руководитель  Зуев Борис Альбертович</a:t>
            </a:r>
            <a:endParaRPr lang="en-US" sz="1200" b="1" dirty="0">
              <a:solidFill>
                <a:srgbClr val="E44328"/>
              </a:solidFill>
              <a:latin typeface="Arial Black" panose="020B0A04020102020204" pitchFamily="34" charset="0"/>
              <a:ea typeface="Arial"/>
              <a:cs typeface="Arial"/>
              <a:sym typeface="Arial"/>
            </a:endParaRPr>
          </a:p>
          <a:p>
            <a:pPr algn="ctr">
              <a:buClr>
                <a:srgbClr val="000000"/>
              </a:buClr>
            </a:pPr>
            <a:endParaRPr lang="ru-RU" sz="759" b="1" dirty="0">
              <a:solidFill>
                <a:srgbClr val="E443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B6120D05-492B-E32C-B204-96943B7ECDC3}"/>
              </a:ext>
            </a:extLst>
          </p:cNvPr>
          <p:cNvCxnSpPr>
            <a:cxnSpLocks/>
          </p:cNvCxnSpPr>
          <p:nvPr/>
        </p:nvCxnSpPr>
        <p:spPr>
          <a:xfrm>
            <a:off x="3377711" y="848221"/>
            <a:ext cx="4315897" cy="0"/>
          </a:xfrm>
          <a:prstGeom prst="line">
            <a:avLst/>
          </a:prstGeom>
          <a:ln w="31750">
            <a:solidFill>
              <a:srgbClr val="E443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ardrop 46">
            <a:extLst>
              <a:ext uri="{FF2B5EF4-FFF2-40B4-BE49-F238E27FC236}">
                <a16:creationId xmlns:a16="http://schemas.microsoft.com/office/drawing/2014/main" id="{1CCA0169-BB2A-A58D-3FD4-A317A5A1801A}"/>
              </a:ext>
            </a:extLst>
          </p:cNvPr>
          <p:cNvSpPr/>
          <p:nvPr/>
        </p:nvSpPr>
        <p:spPr>
          <a:xfrm>
            <a:off x="333300" y="1207706"/>
            <a:ext cx="512149" cy="504192"/>
          </a:xfrm>
          <a:prstGeom prst="teardrop">
            <a:avLst/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</a:rPr>
              <a:t>1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5" name="Teardrop 46">
            <a:extLst>
              <a:ext uri="{FF2B5EF4-FFF2-40B4-BE49-F238E27FC236}">
                <a16:creationId xmlns:a16="http://schemas.microsoft.com/office/drawing/2014/main" id="{8225D810-B1E4-66AA-13BB-7138395F146C}"/>
              </a:ext>
            </a:extLst>
          </p:cNvPr>
          <p:cNvSpPr/>
          <p:nvPr/>
        </p:nvSpPr>
        <p:spPr>
          <a:xfrm>
            <a:off x="292614" y="2968131"/>
            <a:ext cx="512149" cy="504192"/>
          </a:xfrm>
          <a:prstGeom prst="teardrop">
            <a:avLst/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</a:rPr>
              <a:t>2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6" name="Teardrop 46">
            <a:extLst>
              <a:ext uri="{FF2B5EF4-FFF2-40B4-BE49-F238E27FC236}">
                <a16:creationId xmlns:a16="http://schemas.microsoft.com/office/drawing/2014/main" id="{8EBF9C4C-7862-EB57-BC6A-9215B9D03674}"/>
              </a:ext>
            </a:extLst>
          </p:cNvPr>
          <p:cNvSpPr/>
          <p:nvPr/>
        </p:nvSpPr>
        <p:spPr>
          <a:xfrm>
            <a:off x="292614" y="3929429"/>
            <a:ext cx="512149" cy="504192"/>
          </a:xfrm>
          <a:prstGeom prst="teardrop">
            <a:avLst/>
          </a:prstGeom>
          <a:solidFill>
            <a:srgbClr val="E44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</a:rPr>
              <a:t>3</a:t>
            </a:r>
            <a:endParaRPr lang="en-US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30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/>
        </p:nvSpPr>
        <p:spPr>
          <a:xfrm>
            <a:off x="3871276" y="2110913"/>
            <a:ext cx="3328768" cy="349295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752" b="1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  <a:p>
            <a:pPr marL="0" indent="0" algn="ctr"/>
            <a:endParaRPr sz="752" b="1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2713564" y="424179"/>
            <a:ext cx="5775692" cy="775853"/>
          </a:xfrm>
          <a:prstGeom prst="rect">
            <a:avLst/>
          </a:prstGeom>
          <a:noFill/>
          <a:ln>
            <a:noFill/>
          </a:ln>
        </p:spPr>
        <p:txBody>
          <a:bodyPr lIns="91440" tIns="45720" rIns="91440" bIns="45720" anchor="ctr"/>
          <a:lstStyle/>
          <a:p>
            <a:pPr marL="0" indent="-791430" algn="ctr">
              <a:spcBef>
                <a:spcPts val="50"/>
              </a:spcBef>
            </a:pPr>
            <a:r>
              <a:rPr sz="1200" b="1" dirty="0">
                <a:solidFill>
                  <a:schemeClr val="tx1"/>
                </a:solidFill>
                <a:latin typeface="Arial Black"/>
                <a:ea typeface="Arial Black"/>
                <a:cs typeface="Arial Black"/>
              </a:rPr>
              <a:t>ЦЕНТР ИННОВАЦИОННОГО РАЗВИТИЯ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  <a:p>
            <a:pPr marL="0" indent="0" algn="ctr"/>
            <a:endParaRPr sz="1200" b="1" dirty="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  <a:p>
            <a:pPr algn="ctr" defTabSz="363755">
              <a:buClr>
                <a:srgbClr val="000000"/>
              </a:buClr>
            </a:pP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Итоги 2024</a:t>
            </a:r>
            <a:r>
              <a:rPr lang="en-US" sz="1200" spc="-4" dirty="0">
                <a:solidFill>
                  <a:srgbClr val="000000"/>
                </a:solidFill>
                <a:latin typeface="Arial Black"/>
                <a:sym typeface="Arial"/>
              </a:rPr>
              <a:t> </a:t>
            </a:r>
            <a:r>
              <a:rPr lang="ru-RU" sz="1200" spc="-4" dirty="0">
                <a:solidFill>
                  <a:srgbClr val="000000"/>
                </a:solidFill>
                <a:latin typeface="Arial Black"/>
                <a:sym typeface="Arial"/>
              </a:rPr>
              <a:t>года.</a:t>
            </a:r>
          </a:p>
          <a:p>
            <a:pPr marL="798722" indent="-791430" algn="ctr">
              <a:spcBef>
                <a:spcPts val="50"/>
              </a:spcBef>
            </a:pPr>
            <a:r>
              <a:rPr sz="1200" spc="-4" dirty="0" err="1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Руководитель</a:t>
            </a:r>
            <a:r>
              <a:rPr sz="1200" spc="-4" dirty="0">
                <a:solidFill>
                  <a:srgbClr val="000000"/>
                </a:solidFill>
                <a:latin typeface="Arial Black"/>
                <a:ea typeface="Arial Black"/>
                <a:cs typeface="Arial Black"/>
              </a:rPr>
              <a:t>  Виноградова Любовь Алексеевна</a:t>
            </a:r>
          </a:p>
          <a:p>
            <a:pPr marL="798722" indent="-791430" algn="ctr">
              <a:spcBef>
                <a:spcPts val="50"/>
              </a:spcBef>
            </a:pPr>
            <a:endParaRPr sz="1600" b="1" dirty="0">
              <a:solidFill>
                <a:schemeClr val="tx1"/>
              </a:solidFill>
              <a:latin typeface="Arial Black"/>
              <a:ea typeface="Arial Black"/>
              <a:cs typeface="Arial Black"/>
            </a:endParaRPr>
          </a:p>
          <a:p>
            <a:pPr marL="0" indent="0" algn="ctr"/>
            <a:endParaRPr sz="759" b="1" dirty="0">
              <a:solidFill>
                <a:srgbClr val="E44328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2835564" y="1025236"/>
            <a:ext cx="5653692" cy="0"/>
          </a:xfrm>
          <a:prstGeom prst="line">
            <a:avLst/>
          </a:prstGeom>
          <a:ln w="31750">
            <a:solidFill>
              <a:srgbClr val="E44328"/>
            </a:solidFill>
            <a:prstDash val="solid"/>
          </a:ln>
        </p:spPr>
        <p:style>
          <a:lnRef idx="0">
            <a:scrgbClr r="0" g="0" b="0"/>
          </a:lnRef>
          <a:fillRef idx="0">
            <a:schemeClr val="accent1"/>
          </a:fillRef>
          <a:effectRef idx="0">
            <a:scrgbClr r="0" g="0" b="0"/>
          </a:effectRef>
          <a:fontRef idx="none"/>
        </p:style>
      </p:sp>
      <p:sp>
        <p:nvSpPr>
          <p:cNvPr id="186" name="Shape 186"/>
          <p:cNvSpPr txBox="1"/>
          <p:nvPr/>
        </p:nvSpPr>
        <p:spPr>
          <a:xfrm>
            <a:off x="238982" y="1801089"/>
            <a:ext cx="10213845" cy="87890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/>
            <a:lvl1pPr marL="0" lvl="0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статус участника проекта "Сколково"- 3 организации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Гремикс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"УМТ", ООО "ЭДИ-Т")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 от Фонда "Сколково"- 2 организации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(ООО "Рубин 140"- 200т.р., ООО НПО "ЦИТ"- 665т.р.)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 по программе "Бизнес-Старт-24" от Фонда содействия инновациям 12 млн.- 2 организации 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Мотран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"НПО СМАРТАРБОЛИТ")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 по программе "СТАРТ-взлет" от Фонда содействия инновациям 3 млн.- 4 организации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Текслаб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"ПК ШВЕЙСНАБ", ООО "МТА", 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Силтек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 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 по программе "Студенческий Стартап" от Фонда содействия инновациям 1 млн.- 17 организаций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(ООО "Веди дело", 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Кессия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"ВАВ игры", ООО "Фабрика стильных игрушек "Затея", ООО "Модные города", ООО "МЕГАТРИ", 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Нейропринт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"Диво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геймс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"Паладин", ООО "РЦС СМПР", ООО "НПО Эстет-строй", 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Алюр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", ООО "ООО Фланер", ООО "Фабрика генеративного дизайна", ООО "Миро", ООО "Александрия", ООО "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Модекс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  </a:t>
            </a:r>
            <a:endParaRPr 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на выявление у молодежи в возрасте 14-17 лет предрасположенности к профессиональным навыкам и компетенциям в сфере предпринимательской деятельности- 307 чел.</a:t>
            </a:r>
          </a:p>
          <a:p>
            <a:pPr indent="449580" algn="just">
              <a:lnSpc>
                <a:spcPct val="150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/>
              <a:buChar char="q"/>
            </a:pPr>
            <a:endParaRPr sz="1400" b="1" dirty="0"/>
          </a:p>
          <a:p>
            <a:endParaRPr sz="1600" dirty="0"/>
          </a:p>
          <a:p>
            <a:endParaRPr sz="1600" dirty="0"/>
          </a:p>
          <a:p>
            <a:endParaRPr sz="1600" dirty="0"/>
          </a:p>
          <a:p>
            <a:endParaRPr sz="1600" dirty="0"/>
          </a:p>
          <a:p>
            <a:endParaRPr sz="1400" dirty="0"/>
          </a:p>
          <a:p>
            <a:pPr marL="285750" indent="-285750">
              <a:buChar char="-"/>
            </a:pPr>
            <a:endParaRPr sz="1400" dirty="0">
              <a:solidFill>
                <a:srgbClr val="000000"/>
              </a:solidFill>
            </a:endParaRPr>
          </a:p>
          <a:p>
            <a:br>
              <a:rPr sz="1400" dirty="0">
                <a:solidFill>
                  <a:srgbClr val="000000"/>
                </a:solidFill>
              </a:rPr>
            </a:br>
            <a:endParaRPr sz="1400" dirty="0">
              <a:solidFill>
                <a:srgbClr val="000000"/>
              </a:solidFill>
            </a:endParaRPr>
          </a:p>
          <a:p>
            <a:pPr marL="285750" indent="-285750">
              <a:buFont typeface="Wingdings"/>
              <a:buChar char="q"/>
            </a:pPr>
            <a:endParaRPr b="1" dirty="0">
              <a:solidFill>
                <a:schemeClr val="tx1"/>
              </a:solidFill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464866" y="1219801"/>
            <a:ext cx="9762079" cy="419382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F4903E"/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just"/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Поддержано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инновационных</a:t>
            </a:r>
            <a:r>
              <a:rPr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8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предприятий</a:t>
            </a:r>
            <a:r>
              <a:rPr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endParaRPr sz="18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10047</TotalTime>
  <Words>1678</Words>
  <Application>Microsoft Office PowerPoint</Application>
  <PresentationFormat>Произвольный</PresentationFormat>
  <Paragraphs>311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Дворецкая Наталья Владимировна</cp:lastModifiedBy>
  <cp:revision>1265</cp:revision>
  <cp:lastPrinted>2024-12-28T07:10:27Z</cp:lastPrinted>
  <dcterms:created xsi:type="dcterms:W3CDTF">2019-04-26T08:56:54Z</dcterms:created>
  <dcterms:modified xsi:type="dcterms:W3CDTF">2025-02-03T08:40:46Z</dcterms:modified>
</cp:coreProperties>
</file>