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396" r:id="rId2"/>
    <p:sldId id="257" r:id="rId3"/>
    <p:sldId id="1392" r:id="rId4"/>
    <p:sldId id="1369" r:id="rId5"/>
    <p:sldId id="1377" r:id="rId6"/>
    <p:sldId id="293" r:id="rId7"/>
    <p:sldId id="1398" r:id="rId8"/>
    <p:sldId id="1399" r:id="rId9"/>
    <p:sldId id="1384" r:id="rId10"/>
    <p:sldId id="524" r:id="rId11"/>
  </p:sldIdLst>
  <p:sldSz cx="10691813" cy="7559675"/>
  <p:notesSz cx="6810375"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3" userDrawn="1">
          <p15:clr>
            <a:srgbClr val="A4A3A4"/>
          </p15:clr>
        </p15:guide>
        <p15:guide id="2" pos="533" userDrawn="1">
          <p15:clr>
            <a:srgbClr val="A4A3A4"/>
          </p15:clr>
        </p15:guide>
        <p15:guide id="3" pos="1077" userDrawn="1">
          <p15:clr>
            <a:srgbClr val="A4A3A4"/>
          </p15:clr>
        </p15:guide>
        <p15:guide id="4" orient="horz" pos="90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Горина Екатерина Леонидовна" initials="ГЕЛ" lastIdx="2" clrIdx="0"/>
  <p:cmAuthor id="2" name="extrena" initials="e" lastIdx="7" clrIdx="1"/>
  <p:cmAuthor id="3" name="Дворецкая Наталья Владимировна" initials="ДНВ" lastIdx="1" clrIdx="2">
    <p:extLst>
      <p:ext uri="{19B8F6BF-5375-455C-9EA6-DF929625EA0E}">
        <p15:presenceInfo xmlns:p15="http://schemas.microsoft.com/office/powerpoint/2012/main" userId="S-1-5-21-511926705-3490682154-629023241-11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EDD8C2"/>
    <a:srgbClr val="F4903E"/>
    <a:srgbClr val="E44328"/>
    <a:srgbClr val="F2ECDE"/>
    <a:srgbClr val="F7F2E5"/>
    <a:srgbClr val="CCFFFF"/>
    <a:srgbClr val="ED5338"/>
    <a:srgbClr val="000000"/>
    <a:srgbClr val="C593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8603FDC-E32A-4AB5-989C-0864C3EAD2B8}" styleName="Стиль из темы 2 - акцент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1" autoAdjust="0"/>
    <p:restoredTop sz="96374" autoAdjust="0"/>
  </p:normalViewPr>
  <p:slideViewPr>
    <p:cSldViewPr snapToGrid="0">
      <p:cViewPr varScale="1">
        <p:scale>
          <a:sx n="104" d="100"/>
          <a:sy n="104" d="100"/>
        </p:scale>
        <p:origin x="1410" y="114"/>
      </p:cViewPr>
      <p:guideLst>
        <p:guide orient="horz" pos="363"/>
        <p:guide pos="533"/>
        <p:guide pos="1077"/>
        <p:guide orient="horz" pos="907"/>
      </p:guideLst>
    </p:cSldViewPr>
  </p:slideViewPr>
  <p:notesTextViewPr>
    <p:cViewPr>
      <p:scale>
        <a:sx n="1" d="1"/>
        <a:sy n="1" d="1"/>
      </p:scale>
      <p:origin x="0" y="0"/>
    </p:cViewPr>
  </p:notesTextViewPr>
  <p:notesViewPr>
    <p:cSldViewPr snapToGrid="0">
      <p:cViewPr varScale="1">
        <p:scale>
          <a:sx n="85" d="100"/>
          <a:sy n="85" d="100"/>
        </p:scale>
        <p:origin x="380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1"/>
            <a:ext cx="2951162" cy="498852"/>
          </a:xfrm>
          <a:prstGeom prst="rect">
            <a:avLst/>
          </a:prstGeom>
        </p:spPr>
        <p:txBody>
          <a:bodyPr vert="horz" lIns="91595" tIns="45798" rIns="91595" bIns="45798" rtlCol="0"/>
          <a:lstStyle>
            <a:lvl1pPr algn="l">
              <a:defRPr sz="1200"/>
            </a:lvl1pPr>
          </a:lstStyle>
          <a:p>
            <a:endParaRPr lang="ru-RU" dirty="0"/>
          </a:p>
        </p:txBody>
      </p:sp>
      <p:sp>
        <p:nvSpPr>
          <p:cNvPr id="3" name="Дата 2"/>
          <p:cNvSpPr>
            <a:spLocks noGrp="1"/>
          </p:cNvSpPr>
          <p:nvPr>
            <p:ph type="dt" idx="1"/>
          </p:nvPr>
        </p:nvSpPr>
        <p:spPr>
          <a:xfrm>
            <a:off x="3857638" y="1"/>
            <a:ext cx="2951162" cy="498852"/>
          </a:xfrm>
          <a:prstGeom prst="rect">
            <a:avLst/>
          </a:prstGeom>
        </p:spPr>
        <p:txBody>
          <a:bodyPr vert="horz" lIns="91595" tIns="45798" rIns="91595" bIns="45798" rtlCol="0"/>
          <a:lstStyle>
            <a:lvl1pPr algn="r">
              <a:defRPr sz="1200"/>
            </a:lvl1pPr>
          </a:lstStyle>
          <a:p>
            <a:fld id="{FF326337-D0CD-48D6-A0E1-AD5861E1B0BF}" type="datetimeFigureOut">
              <a:rPr lang="ru-RU" smtClean="0"/>
              <a:pPr/>
              <a:t>01.03.2022</a:t>
            </a:fld>
            <a:endParaRPr lang="ru-RU" dirty="0"/>
          </a:p>
        </p:txBody>
      </p:sp>
      <p:sp>
        <p:nvSpPr>
          <p:cNvPr id="4" name="Образ слайда 3"/>
          <p:cNvSpPr>
            <a:spLocks noGrp="1" noRot="1" noChangeAspect="1"/>
          </p:cNvSpPr>
          <p:nvPr>
            <p:ph type="sldImg" idx="2"/>
          </p:nvPr>
        </p:nvSpPr>
        <p:spPr>
          <a:xfrm>
            <a:off x="1031875" y="1243013"/>
            <a:ext cx="4746625" cy="3355975"/>
          </a:xfrm>
          <a:prstGeom prst="rect">
            <a:avLst/>
          </a:prstGeom>
          <a:noFill/>
          <a:ln w="12700">
            <a:solidFill>
              <a:prstClr val="black"/>
            </a:solidFill>
          </a:ln>
        </p:spPr>
        <p:txBody>
          <a:bodyPr vert="horz" lIns="91595" tIns="45798" rIns="91595" bIns="45798" rtlCol="0" anchor="ctr"/>
          <a:lstStyle/>
          <a:p>
            <a:endParaRPr lang="ru-RU" dirty="0"/>
          </a:p>
        </p:txBody>
      </p:sp>
      <p:sp>
        <p:nvSpPr>
          <p:cNvPr id="5" name="Заметки 4"/>
          <p:cNvSpPr>
            <a:spLocks noGrp="1"/>
          </p:cNvSpPr>
          <p:nvPr>
            <p:ph type="body" sz="quarter" idx="3"/>
          </p:nvPr>
        </p:nvSpPr>
        <p:spPr>
          <a:xfrm>
            <a:off x="681038" y="4784835"/>
            <a:ext cx="5448300" cy="3914865"/>
          </a:xfrm>
          <a:prstGeom prst="rect">
            <a:avLst/>
          </a:prstGeom>
        </p:spPr>
        <p:txBody>
          <a:bodyPr vert="horz" lIns="91595" tIns="45798" rIns="91595" bIns="45798"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2" y="9443662"/>
            <a:ext cx="2951162" cy="498851"/>
          </a:xfrm>
          <a:prstGeom prst="rect">
            <a:avLst/>
          </a:prstGeom>
        </p:spPr>
        <p:txBody>
          <a:bodyPr vert="horz" lIns="91595" tIns="45798" rIns="91595" bIns="45798" rtlCol="0" anchor="b"/>
          <a:lstStyle>
            <a:lvl1pPr algn="l">
              <a:defRPr sz="1200"/>
            </a:lvl1pPr>
          </a:lstStyle>
          <a:p>
            <a:endParaRPr lang="ru-RU" dirty="0"/>
          </a:p>
        </p:txBody>
      </p:sp>
      <p:sp>
        <p:nvSpPr>
          <p:cNvPr id="7" name="Номер слайда 6"/>
          <p:cNvSpPr>
            <a:spLocks noGrp="1"/>
          </p:cNvSpPr>
          <p:nvPr>
            <p:ph type="sldNum" sz="quarter" idx="5"/>
          </p:nvPr>
        </p:nvSpPr>
        <p:spPr>
          <a:xfrm>
            <a:off x="3857638" y="9443662"/>
            <a:ext cx="2951162" cy="498851"/>
          </a:xfrm>
          <a:prstGeom prst="rect">
            <a:avLst/>
          </a:prstGeom>
        </p:spPr>
        <p:txBody>
          <a:bodyPr vert="horz" lIns="91595" tIns="45798" rIns="91595" bIns="45798" rtlCol="0" anchor="b"/>
          <a:lstStyle>
            <a:lvl1pPr algn="r">
              <a:defRPr sz="1200"/>
            </a:lvl1pPr>
          </a:lstStyle>
          <a:p>
            <a:fld id="{FB2FB82C-153F-4E5B-9C4D-5017BDDBB9A0}" type="slidenum">
              <a:rPr lang="ru-RU" smtClean="0"/>
              <a:pPr/>
              <a:t>‹#›</a:t>
            </a:fld>
            <a:endParaRPr lang="ru-RU" dirty="0"/>
          </a:p>
        </p:txBody>
      </p:sp>
    </p:spTree>
    <p:extLst>
      <p:ext uri="{BB962C8B-B14F-4D97-AF65-F5344CB8AC3E}">
        <p14:creationId xmlns:p14="http://schemas.microsoft.com/office/powerpoint/2010/main" val="3348213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031875" y="1243013"/>
            <a:ext cx="4746625" cy="3355975"/>
          </a:xfrm>
        </p:spPr>
      </p:sp>
      <p:sp>
        <p:nvSpPr>
          <p:cNvPr id="3" name="Заметки 2"/>
          <p:cNvSpPr>
            <a:spLocks noGrp="1"/>
          </p:cNvSpPr>
          <p:nvPr>
            <p:ph type="body" idx="1"/>
          </p:nvPr>
        </p:nvSpPr>
        <p:spPr/>
        <p:txBody>
          <a:bodyPr/>
          <a:lstStyle/>
          <a:p>
            <a:endParaRPr lang="ru-RU" baseline="0" dirty="0"/>
          </a:p>
        </p:txBody>
      </p:sp>
    </p:spTree>
    <p:extLst>
      <p:ext uri="{BB962C8B-B14F-4D97-AF65-F5344CB8AC3E}">
        <p14:creationId xmlns:p14="http://schemas.microsoft.com/office/powerpoint/2010/main" val="607933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031875" y="1243013"/>
            <a:ext cx="4746625" cy="3355975"/>
          </a:xfrm>
        </p:spPr>
      </p:sp>
      <p:sp>
        <p:nvSpPr>
          <p:cNvPr id="3" name="Заметки 2"/>
          <p:cNvSpPr>
            <a:spLocks noGrp="1"/>
          </p:cNvSpPr>
          <p:nvPr>
            <p:ph type="body" idx="1"/>
          </p:nvPr>
        </p:nvSpPr>
        <p:spPr/>
        <p:txBody>
          <a:bodyPr/>
          <a:lstStyle/>
          <a:p>
            <a:endParaRPr lang="ru-RU" baseline="0" dirty="0"/>
          </a:p>
        </p:txBody>
      </p:sp>
    </p:spTree>
    <p:extLst>
      <p:ext uri="{BB962C8B-B14F-4D97-AF65-F5344CB8AC3E}">
        <p14:creationId xmlns:p14="http://schemas.microsoft.com/office/powerpoint/2010/main" val="19147887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ru-RU"/>
              <a:t>Образец заголовка</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3C0729D-6DE3-4785-BDC3-95AD7889F248}" type="datetimeFigureOut">
              <a:rPr lang="ru-RU" smtClean="0"/>
              <a:pPr/>
              <a:t>01.03.2022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a:lstStyle/>
          <a:p>
            <a:fld id="{5059C1AD-E551-4CEB-BCD3-CC54D33833DC}" type="slidenum">
              <a:rPr lang="ru-RU" smtClean="0"/>
              <a:pPr/>
              <a:t>‹#›</a:t>
            </a:fld>
            <a:endParaRPr lang="ru-RU" dirty="0"/>
          </a:p>
        </p:txBody>
      </p:sp>
      <p:pic>
        <p:nvPicPr>
          <p:cNvPr id="9" name="Рисунок 8"/>
          <p:cNvPicPr>
            <a:picLocks noChangeAspect="1"/>
          </p:cNvPicPr>
          <p:nvPr userDrawn="1"/>
        </p:nvPicPr>
        <p:blipFill>
          <a:blip r:embed="rId2"/>
          <a:stretch>
            <a:fillRect/>
          </a:stretch>
        </p:blipFill>
        <p:spPr>
          <a:xfrm>
            <a:off x="9095691" y="349217"/>
            <a:ext cx="1278856" cy="368413"/>
          </a:xfrm>
          <a:prstGeom prst="rect">
            <a:avLst/>
          </a:prstGeom>
        </p:spPr>
      </p:pic>
      <p:sp>
        <p:nvSpPr>
          <p:cNvPr id="11" name="Прямоугольник 10"/>
          <p:cNvSpPr/>
          <p:nvPr userDrawn="1"/>
        </p:nvSpPr>
        <p:spPr>
          <a:xfrm>
            <a:off x="837097" y="358775"/>
            <a:ext cx="553490" cy="118333"/>
          </a:xfrm>
          <a:prstGeom prst="rect">
            <a:avLst/>
          </a:prstGeom>
          <a:solidFill>
            <a:srgbClr val="ED53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579" dirty="0"/>
          </a:p>
        </p:txBody>
      </p:sp>
    </p:spTree>
    <p:extLst>
      <p:ext uri="{BB962C8B-B14F-4D97-AF65-F5344CB8AC3E}">
        <p14:creationId xmlns:p14="http://schemas.microsoft.com/office/powerpoint/2010/main" val="980693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3C0729D-6DE3-4785-BDC3-95AD7889F248}" type="datetimeFigureOut">
              <a:rPr lang="ru-RU" smtClean="0"/>
              <a:pPr/>
              <a:t>01.03.2022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a:lstStyle/>
          <a:p>
            <a:fld id="{5059C1AD-E551-4CEB-BCD3-CC54D33833DC}" type="slidenum">
              <a:rPr lang="ru-RU" smtClean="0"/>
              <a:pPr/>
              <a:t>‹#›</a:t>
            </a:fld>
            <a:endParaRPr lang="ru-RU" dirty="0"/>
          </a:p>
        </p:txBody>
      </p:sp>
    </p:spTree>
    <p:extLst>
      <p:ext uri="{BB962C8B-B14F-4D97-AF65-F5344CB8AC3E}">
        <p14:creationId xmlns:p14="http://schemas.microsoft.com/office/powerpoint/2010/main" val="217812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3C0729D-6DE3-4785-BDC3-95AD7889F248}" type="datetimeFigureOut">
              <a:rPr lang="ru-RU" smtClean="0"/>
              <a:pPr/>
              <a:t>01.03.2022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a:lstStyle/>
          <a:p>
            <a:fld id="{5059C1AD-E551-4CEB-BCD3-CC54D33833DC}" type="slidenum">
              <a:rPr lang="ru-RU" smtClean="0"/>
              <a:pPr/>
              <a:t>‹#›</a:t>
            </a:fld>
            <a:endParaRPr lang="ru-RU" dirty="0"/>
          </a:p>
        </p:txBody>
      </p:sp>
    </p:spTree>
    <p:extLst>
      <p:ext uri="{BB962C8B-B14F-4D97-AF65-F5344CB8AC3E}">
        <p14:creationId xmlns:p14="http://schemas.microsoft.com/office/powerpoint/2010/main" val="1870561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3C0729D-6DE3-4785-BDC3-95AD7889F248}" type="datetimeFigureOut">
              <a:rPr lang="ru-RU" smtClean="0"/>
              <a:pPr/>
              <a:t>01.03.2022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a:lstStyle/>
          <a:p>
            <a:fld id="{5059C1AD-E551-4CEB-BCD3-CC54D33833DC}" type="slidenum">
              <a:rPr lang="ru-RU" smtClean="0"/>
              <a:pPr/>
              <a:t>‹#›</a:t>
            </a:fld>
            <a:endParaRPr lang="ru-RU" dirty="0"/>
          </a:p>
        </p:txBody>
      </p:sp>
      <p:pic>
        <p:nvPicPr>
          <p:cNvPr id="7" name="Рисунок 6"/>
          <p:cNvPicPr>
            <a:picLocks noChangeAspect="1"/>
          </p:cNvPicPr>
          <p:nvPr userDrawn="1"/>
        </p:nvPicPr>
        <p:blipFill>
          <a:blip r:embed="rId2"/>
          <a:stretch>
            <a:fillRect/>
          </a:stretch>
        </p:blipFill>
        <p:spPr>
          <a:xfrm>
            <a:off x="9095691" y="349217"/>
            <a:ext cx="1278856" cy="368413"/>
          </a:xfrm>
          <a:prstGeom prst="rect">
            <a:avLst/>
          </a:prstGeom>
        </p:spPr>
      </p:pic>
      <p:sp>
        <p:nvSpPr>
          <p:cNvPr id="8" name="Прямоугольник 7"/>
          <p:cNvSpPr/>
          <p:nvPr userDrawn="1"/>
        </p:nvSpPr>
        <p:spPr>
          <a:xfrm>
            <a:off x="837097" y="358775"/>
            <a:ext cx="553490" cy="118333"/>
          </a:xfrm>
          <a:prstGeom prst="rect">
            <a:avLst/>
          </a:prstGeom>
          <a:solidFill>
            <a:srgbClr val="ED53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579" dirty="0"/>
          </a:p>
        </p:txBody>
      </p:sp>
    </p:spTree>
    <p:extLst>
      <p:ext uri="{BB962C8B-B14F-4D97-AF65-F5344CB8AC3E}">
        <p14:creationId xmlns:p14="http://schemas.microsoft.com/office/powerpoint/2010/main" val="3279387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ru-RU"/>
              <a:t>Образец заголовка</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3C0729D-6DE3-4785-BDC3-95AD7889F248}" type="datetimeFigureOut">
              <a:rPr lang="ru-RU" smtClean="0"/>
              <a:pPr/>
              <a:t>01.03.2022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a:lstStyle/>
          <a:p>
            <a:fld id="{5059C1AD-E551-4CEB-BCD3-CC54D33833DC}" type="slidenum">
              <a:rPr lang="ru-RU" smtClean="0"/>
              <a:pPr/>
              <a:t>‹#›</a:t>
            </a:fld>
            <a:endParaRPr lang="ru-RU" dirty="0"/>
          </a:p>
        </p:txBody>
      </p:sp>
    </p:spTree>
    <p:extLst>
      <p:ext uri="{BB962C8B-B14F-4D97-AF65-F5344CB8AC3E}">
        <p14:creationId xmlns:p14="http://schemas.microsoft.com/office/powerpoint/2010/main" val="3660453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3C0729D-6DE3-4785-BDC3-95AD7889F248}" type="datetimeFigureOut">
              <a:rPr lang="ru-RU" smtClean="0"/>
              <a:pPr/>
              <a:t>01.03.2022</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a:xfrm>
            <a:off x="7551093" y="7006700"/>
            <a:ext cx="2405658" cy="402483"/>
          </a:xfrm>
          <a:prstGeom prst="rect">
            <a:avLst/>
          </a:prstGeom>
        </p:spPr>
        <p:txBody>
          <a:bodyPr/>
          <a:lstStyle/>
          <a:p>
            <a:fld id="{5059C1AD-E551-4CEB-BCD3-CC54D33833DC}" type="slidenum">
              <a:rPr lang="ru-RU" smtClean="0"/>
              <a:pPr/>
              <a:t>‹#›</a:t>
            </a:fld>
            <a:endParaRPr lang="ru-RU" dirty="0"/>
          </a:p>
        </p:txBody>
      </p:sp>
    </p:spTree>
    <p:extLst>
      <p:ext uri="{BB962C8B-B14F-4D97-AF65-F5344CB8AC3E}">
        <p14:creationId xmlns:p14="http://schemas.microsoft.com/office/powerpoint/2010/main" val="665518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ru-RU"/>
              <a:t>Образец заголовка</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ru-RU"/>
              <a:t>Образец текста</a:t>
            </a:r>
          </a:p>
        </p:txBody>
      </p:sp>
      <p:sp>
        <p:nvSpPr>
          <p:cNvPr id="4" name="Content Placeholder 3"/>
          <p:cNvSpPr>
            <a:spLocks noGrp="1"/>
          </p:cNvSpPr>
          <p:nvPr>
            <p:ph sz="half" idx="2"/>
          </p:nvPr>
        </p:nvSpPr>
        <p:spPr>
          <a:xfrm>
            <a:off x="736456" y="2761381"/>
            <a:ext cx="4523137" cy="40615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ru-RU"/>
              <a:t>Образец текста</a:t>
            </a:r>
          </a:p>
        </p:txBody>
      </p:sp>
      <p:sp>
        <p:nvSpPr>
          <p:cNvPr id="6" name="Content Placeholder 5"/>
          <p:cNvSpPr>
            <a:spLocks noGrp="1"/>
          </p:cNvSpPr>
          <p:nvPr>
            <p:ph sz="quarter" idx="4"/>
          </p:nvPr>
        </p:nvSpPr>
        <p:spPr>
          <a:xfrm>
            <a:off x="5412731" y="2761381"/>
            <a:ext cx="4545413" cy="40615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3C0729D-6DE3-4785-BDC3-95AD7889F248}" type="datetimeFigureOut">
              <a:rPr lang="ru-RU" smtClean="0"/>
              <a:pPr/>
              <a:t>01.03.2022</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a:xfrm>
            <a:off x="7551093" y="7006700"/>
            <a:ext cx="2405658" cy="402483"/>
          </a:xfrm>
          <a:prstGeom prst="rect">
            <a:avLst/>
          </a:prstGeom>
        </p:spPr>
        <p:txBody>
          <a:bodyPr/>
          <a:lstStyle/>
          <a:p>
            <a:fld id="{5059C1AD-E551-4CEB-BCD3-CC54D33833DC}" type="slidenum">
              <a:rPr lang="ru-RU" smtClean="0"/>
              <a:pPr/>
              <a:t>‹#›</a:t>
            </a:fld>
            <a:endParaRPr lang="ru-RU" dirty="0"/>
          </a:p>
        </p:txBody>
      </p:sp>
    </p:spTree>
    <p:extLst>
      <p:ext uri="{BB962C8B-B14F-4D97-AF65-F5344CB8AC3E}">
        <p14:creationId xmlns:p14="http://schemas.microsoft.com/office/powerpoint/2010/main" val="4135938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3C0729D-6DE3-4785-BDC3-95AD7889F248}" type="datetimeFigureOut">
              <a:rPr lang="ru-RU" smtClean="0"/>
              <a:pPr/>
              <a:t>01.03.2022</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a:xfrm>
            <a:off x="7551093" y="7006700"/>
            <a:ext cx="2405658" cy="402483"/>
          </a:xfrm>
          <a:prstGeom prst="rect">
            <a:avLst/>
          </a:prstGeom>
        </p:spPr>
        <p:txBody>
          <a:bodyPr/>
          <a:lstStyle/>
          <a:p>
            <a:fld id="{5059C1AD-E551-4CEB-BCD3-CC54D33833DC}" type="slidenum">
              <a:rPr lang="ru-RU" smtClean="0"/>
              <a:pPr/>
              <a:t>‹#›</a:t>
            </a:fld>
            <a:endParaRPr lang="ru-RU" dirty="0"/>
          </a:p>
        </p:txBody>
      </p:sp>
    </p:spTree>
    <p:extLst>
      <p:ext uri="{BB962C8B-B14F-4D97-AF65-F5344CB8AC3E}">
        <p14:creationId xmlns:p14="http://schemas.microsoft.com/office/powerpoint/2010/main" val="2682159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C0729D-6DE3-4785-BDC3-95AD7889F248}" type="datetimeFigureOut">
              <a:rPr lang="ru-RU" smtClean="0"/>
              <a:pPr/>
              <a:t>01.03.2022</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a:xfrm>
            <a:off x="7551093" y="7006700"/>
            <a:ext cx="2405658" cy="402483"/>
          </a:xfrm>
          <a:prstGeom prst="rect">
            <a:avLst/>
          </a:prstGeom>
        </p:spPr>
        <p:txBody>
          <a:bodyPr/>
          <a:lstStyle/>
          <a:p>
            <a:fld id="{5059C1AD-E551-4CEB-BCD3-CC54D33833DC}" type="slidenum">
              <a:rPr lang="ru-RU" smtClean="0"/>
              <a:pPr/>
              <a:t>‹#›</a:t>
            </a:fld>
            <a:endParaRPr lang="ru-RU" dirty="0"/>
          </a:p>
        </p:txBody>
      </p:sp>
    </p:spTree>
    <p:extLst>
      <p:ext uri="{BB962C8B-B14F-4D97-AF65-F5344CB8AC3E}">
        <p14:creationId xmlns:p14="http://schemas.microsoft.com/office/powerpoint/2010/main" val="2248799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ru-RU"/>
              <a:t>Образец заголовка</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ru-RU"/>
              <a:t>Образец текста</a:t>
            </a:r>
          </a:p>
        </p:txBody>
      </p:sp>
      <p:sp>
        <p:nvSpPr>
          <p:cNvPr id="5" name="Date Placeholder 4"/>
          <p:cNvSpPr>
            <a:spLocks noGrp="1"/>
          </p:cNvSpPr>
          <p:nvPr>
            <p:ph type="dt" sz="half" idx="10"/>
          </p:nvPr>
        </p:nvSpPr>
        <p:spPr/>
        <p:txBody>
          <a:bodyPr/>
          <a:lstStyle/>
          <a:p>
            <a:fld id="{03C0729D-6DE3-4785-BDC3-95AD7889F248}" type="datetimeFigureOut">
              <a:rPr lang="ru-RU" smtClean="0"/>
              <a:pPr/>
              <a:t>01.03.2022</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a:xfrm>
            <a:off x="7551093" y="7006700"/>
            <a:ext cx="2405658" cy="402483"/>
          </a:xfrm>
          <a:prstGeom prst="rect">
            <a:avLst/>
          </a:prstGeom>
        </p:spPr>
        <p:txBody>
          <a:bodyPr/>
          <a:lstStyle/>
          <a:p>
            <a:fld id="{5059C1AD-E551-4CEB-BCD3-CC54D33833DC}" type="slidenum">
              <a:rPr lang="ru-RU" smtClean="0"/>
              <a:pPr/>
              <a:t>‹#›</a:t>
            </a:fld>
            <a:endParaRPr lang="ru-RU" dirty="0"/>
          </a:p>
        </p:txBody>
      </p:sp>
    </p:spTree>
    <p:extLst>
      <p:ext uri="{BB962C8B-B14F-4D97-AF65-F5344CB8AC3E}">
        <p14:creationId xmlns:p14="http://schemas.microsoft.com/office/powerpoint/2010/main" val="2127923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ru-RU"/>
              <a:t>Образец заголовка</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ru-RU" dirty="0"/>
              <a:t>Вставка рисунка</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ru-RU"/>
              <a:t>Образец текста</a:t>
            </a:r>
          </a:p>
        </p:txBody>
      </p:sp>
      <p:sp>
        <p:nvSpPr>
          <p:cNvPr id="5" name="Date Placeholder 4"/>
          <p:cNvSpPr>
            <a:spLocks noGrp="1"/>
          </p:cNvSpPr>
          <p:nvPr>
            <p:ph type="dt" sz="half" idx="10"/>
          </p:nvPr>
        </p:nvSpPr>
        <p:spPr/>
        <p:txBody>
          <a:bodyPr/>
          <a:lstStyle/>
          <a:p>
            <a:fld id="{03C0729D-6DE3-4785-BDC3-95AD7889F248}" type="datetimeFigureOut">
              <a:rPr lang="ru-RU" smtClean="0"/>
              <a:pPr/>
              <a:t>01.03.2022</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a:xfrm>
            <a:off x="7551093" y="7006700"/>
            <a:ext cx="2405658" cy="402483"/>
          </a:xfrm>
          <a:prstGeom prst="rect">
            <a:avLst/>
          </a:prstGeom>
        </p:spPr>
        <p:txBody>
          <a:bodyPr/>
          <a:lstStyle/>
          <a:p>
            <a:fld id="{5059C1AD-E551-4CEB-BCD3-CC54D33833DC}" type="slidenum">
              <a:rPr lang="ru-RU" smtClean="0"/>
              <a:pPr/>
              <a:t>‹#›</a:t>
            </a:fld>
            <a:endParaRPr lang="ru-RU" dirty="0"/>
          </a:p>
        </p:txBody>
      </p:sp>
    </p:spTree>
    <p:extLst>
      <p:ext uri="{BB962C8B-B14F-4D97-AF65-F5344CB8AC3E}">
        <p14:creationId xmlns:p14="http://schemas.microsoft.com/office/powerpoint/2010/main" val="4284629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Овал 7"/>
          <p:cNvSpPr/>
          <p:nvPr userDrawn="1"/>
        </p:nvSpPr>
        <p:spPr>
          <a:xfrm>
            <a:off x="10111425" y="7070327"/>
            <a:ext cx="418910" cy="418910"/>
          </a:xfrm>
          <a:prstGeom prst="ellipse">
            <a:avLst/>
          </a:prstGeom>
          <a:solidFill>
            <a:srgbClr val="F7F2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03C0729D-6DE3-4785-BDC3-95AD7889F248}" type="datetimeFigureOut">
              <a:rPr lang="ru-RU" smtClean="0"/>
              <a:pPr/>
              <a:t>01.03.2022</a:t>
            </a:fld>
            <a:endParaRPr lang="ru-RU" dirty="0"/>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ru-RU" dirty="0"/>
          </a:p>
        </p:txBody>
      </p:sp>
      <p:sp>
        <p:nvSpPr>
          <p:cNvPr id="7" name="TextBox 6"/>
          <p:cNvSpPr txBox="1"/>
          <p:nvPr userDrawn="1"/>
        </p:nvSpPr>
        <p:spPr>
          <a:xfrm>
            <a:off x="10089705" y="7127888"/>
            <a:ext cx="462349" cy="281295"/>
          </a:xfrm>
          <a:prstGeom prst="rect">
            <a:avLst/>
          </a:prstGeom>
          <a:noFill/>
        </p:spPr>
        <p:txBody>
          <a:bodyPr wrap="square" rtlCol="0">
            <a:spAutoFit/>
          </a:bodyPr>
          <a:lstStyle/>
          <a:p>
            <a:pPr algn="ctr"/>
            <a:fld id="{B4796126-9FE8-47CA-8F39-CFE5822E4F2F}" type="slidenum">
              <a:rPr lang="ru-RU" sz="1228" smtClean="0">
                <a:solidFill>
                  <a:srgbClr val="562212"/>
                </a:solidFill>
              </a:rPr>
              <a:pPr algn="ctr"/>
              <a:t>‹#›</a:t>
            </a:fld>
            <a:endParaRPr lang="ru-RU" sz="1228" dirty="0">
              <a:solidFill>
                <a:srgbClr val="562212"/>
              </a:solidFill>
            </a:endParaRPr>
          </a:p>
        </p:txBody>
      </p:sp>
    </p:spTree>
    <p:extLst>
      <p:ext uri="{BB962C8B-B14F-4D97-AF65-F5344CB8AC3E}">
        <p14:creationId xmlns:p14="http://schemas.microsoft.com/office/powerpoint/2010/main" val="1193423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Рисунок 23"/>
          <p:cNvPicPr>
            <a:picLocks noChangeAspect="1"/>
          </p:cNvPicPr>
          <p:nvPr/>
        </p:nvPicPr>
        <p:blipFill rotWithShape="1">
          <a:blip r:embed="rId3"/>
          <a:srcRect t="29636" r="25088"/>
          <a:stretch/>
        </p:blipFill>
        <p:spPr>
          <a:xfrm>
            <a:off x="5454881" y="0"/>
            <a:ext cx="5220457" cy="4902092"/>
          </a:xfrm>
          <a:prstGeom prst="rect">
            <a:avLst/>
          </a:prstGeom>
        </p:spPr>
      </p:pic>
      <p:sp>
        <p:nvSpPr>
          <p:cNvPr id="23" name="Арка 22"/>
          <p:cNvSpPr/>
          <p:nvPr/>
        </p:nvSpPr>
        <p:spPr>
          <a:xfrm rot="18053235">
            <a:off x="53479" y="4978539"/>
            <a:ext cx="4829763" cy="4829763"/>
          </a:xfrm>
          <a:prstGeom prst="blockArc">
            <a:avLst>
              <a:gd name="adj1" fmla="val 14106148"/>
              <a:gd name="adj2" fmla="val 3789708"/>
              <a:gd name="adj3" fmla="val 15986"/>
            </a:avLst>
          </a:prstGeom>
          <a:solidFill>
            <a:srgbClr val="EDD8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579"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1" name="Арка 20"/>
          <p:cNvSpPr/>
          <p:nvPr/>
        </p:nvSpPr>
        <p:spPr>
          <a:xfrm rot="11588725">
            <a:off x="8131035" y="6268904"/>
            <a:ext cx="1802423" cy="1762155"/>
          </a:xfrm>
          <a:prstGeom prst="blockArc">
            <a:avLst>
              <a:gd name="adj1" fmla="val 19423086"/>
              <a:gd name="adj2" fmla="val 11079722"/>
              <a:gd name="adj3" fmla="val 15520"/>
            </a:avLst>
          </a:prstGeom>
          <a:solidFill>
            <a:srgbClr val="ED53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579"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5" name="Рисунок 24"/>
          <p:cNvPicPr>
            <a:picLocks noChangeAspect="1"/>
          </p:cNvPicPr>
          <p:nvPr/>
        </p:nvPicPr>
        <p:blipFill>
          <a:blip r:embed="rId4">
            <a:lum contrast="-20000"/>
          </a:blip>
          <a:stretch>
            <a:fillRect/>
          </a:stretch>
        </p:blipFill>
        <p:spPr>
          <a:xfrm>
            <a:off x="5959324" y="29613"/>
            <a:ext cx="1854042" cy="1853494"/>
          </a:xfrm>
          <a:prstGeom prst="rect">
            <a:avLst/>
          </a:prstGeom>
        </p:spPr>
      </p:pic>
      <p:sp>
        <p:nvSpPr>
          <p:cNvPr id="5" name="Прямоугольник 4"/>
          <p:cNvSpPr/>
          <p:nvPr/>
        </p:nvSpPr>
        <p:spPr>
          <a:xfrm>
            <a:off x="701675" y="314036"/>
            <a:ext cx="813089" cy="2185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1" name="Группа 10"/>
          <p:cNvGrpSpPr/>
          <p:nvPr/>
        </p:nvGrpSpPr>
        <p:grpSpPr>
          <a:xfrm>
            <a:off x="1058725" y="418499"/>
            <a:ext cx="3528209" cy="663571"/>
            <a:chOff x="958645" y="338545"/>
            <a:chExt cx="4988478" cy="938213"/>
          </a:xfrm>
        </p:grpSpPr>
        <p:pic>
          <p:nvPicPr>
            <p:cNvPr id="4" name="Рисунок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8645" y="338545"/>
              <a:ext cx="857250" cy="938213"/>
            </a:xfrm>
            <a:prstGeom prst="rect">
              <a:avLst/>
            </a:prstGeom>
          </p:spPr>
        </p:pic>
        <p:sp>
          <p:nvSpPr>
            <p:cNvPr id="10" name="TextBox 9"/>
            <p:cNvSpPr txBox="1"/>
            <p:nvPr/>
          </p:nvSpPr>
          <p:spPr>
            <a:xfrm>
              <a:off x="2029171" y="499838"/>
              <a:ext cx="3917952" cy="679939"/>
            </a:xfrm>
            <a:prstGeom prst="rect">
              <a:avLst/>
            </a:prstGeom>
            <a:noFill/>
          </p:spPr>
          <p:txBody>
            <a:bodyPr wrap="square" rtlCol="0">
              <a:spAutoFit/>
            </a:bodyPr>
            <a:lstStyle/>
            <a:p>
              <a:pPr marL="0" marR="0" lvl="0" indent="0" algn="l" defTabSz="457200" rtl="0" eaLnBrk="1" fontAlgn="auto" latinLnBrk="0" hangingPunct="1">
                <a:lnSpc>
                  <a:spcPct val="120000"/>
                </a:lnSpc>
                <a:spcBef>
                  <a:spcPts val="0"/>
                </a:spcBef>
                <a:spcAft>
                  <a:spcPts val="0"/>
                </a:spcAft>
                <a:buClrTx/>
                <a:buSzTx/>
                <a:buFontTx/>
                <a:buNone/>
                <a:tabLst/>
                <a:defRPr/>
              </a:pPr>
              <a:r>
                <a:rPr kumimoji="0" lang="ru-RU" sz="1052" b="0" i="0" u="none" strike="noStrike" kern="1200" cap="none" spc="0" normalizeH="0" baseline="0" noProof="0" dirty="0">
                  <a:ln>
                    <a:noFill/>
                  </a:ln>
                  <a:solidFill>
                    <a:prstClr val="black">
                      <a:lumMod val="85000"/>
                      <a:lumOff val="15000"/>
                    </a:prstClr>
                  </a:solidFill>
                  <a:effectLst/>
                  <a:uLnTx/>
                  <a:uFillTx/>
                  <a:latin typeface="Arial" panose="020B0604020202020204" pitchFamily="34" charset="0"/>
                  <a:ea typeface="Roboto Medium" panose="02000000000000000000" pitchFamily="2" charset="0"/>
                  <a:cs typeface="Arial" panose="020B0604020202020204" pitchFamily="34" charset="0"/>
                </a:rPr>
                <a:t>МИНИСТЕРСТВО ЭКОНОМИЧЕСКОГО РАЗВИТИЯ РОССИЙСКОЙ ФЕДЕРАЦИИ</a:t>
              </a:r>
            </a:p>
          </p:txBody>
        </p:sp>
      </p:grpSp>
      <p:sp>
        <p:nvSpPr>
          <p:cNvPr id="7" name="Прямоугольник 6"/>
          <p:cNvSpPr/>
          <p:nvPr/>
        </p:nvSpPr>
        <p:spPr>
          <a:xfrm>
            <a:off x="10012101" y="7084291"/>
            <a:ext cx="566252" cy="3797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 name="Прямоугольник 5"/>
          <p:cNvSpPr/>
          <p:nvPr/>
        </p:nvSpPr>
        <p:spPr>
          <a:xfrm>
            <a:off x="905002" y="2887839"/>
            <a:ext cx="7191657" cy="1527839"/>
          </a:xfrm>
          <a:prstGeom prst="rect">
            <a:avLst/>
          </a:prstGeom>
          <a:solidFill>
            <a:srgbClr val="ED53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3" name="Группа 2"/>
          <p:cNvGrpSpPr/>
          <p:nvPr/>
        </p:nvGrpSpPr>
        <p:grpSpPr>
          <a:xfrm>
            <a:off x="800210" y="1069388"/>
            <a:ext cx="9091392" cy="2582371"/>
            <a:chOff x="920709" y="2234968"/>
            <a:chExt cx="8532371" cy="2423584"/>
          </a:xfrm>
        </p:grpSpPr>
        <p:pic>
          <p:nvPicPr>
            <p:cNvPr id="16" name="Рисунок 15"/>
            <p:cNvPicPr>
              <a:picLocks noChangeAspect="1"/>
            </p:cNvPicPr>
            <p:nvPr/>
          </p:nvPicPr>
          <p:blipFill rotWithShape="1">
            <a:blip r:embed="rId6"/>
            <a:srcRect l="82864"/>
            <a:stretch/>
          </p:blipFill>
          <p:spPr>
            <a:xfrm>
              <a:off x="8011434" y="2234968"/>
              <a:ext cx="1441646" cy="2423584"/>
            </a:xfrm>
            <a:prstGeom prst="rect">
              <a:avLst/>
            </a:prstGeom>
          </p:spPr>
        </p:pic>
        <p:pic>
          <p:nvPicPr>
            <p:cNvPr id="8" name="Рисунок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20709" y="2629589"/>
              <a:ext cx="6976492" cy="1295192"/>
            </a:xfrm>
            <a:prstGeom prst="rect">
              <a:avLst/>
            </a:prstGeom>
          </p:spPr>
        </p:pic>
      </p:grpSp>
      <p:sp>
        <p:nvSpPr>
          <p:cNvPr id="9" name="Прямоугольник 8"/>
          <p:cNvSpPr/>
          <p:nvPr/>
        </p:nvSpPr>
        <p:spPr>
          <a:xfrm>
            <a:off x="1064676" y="3011360"/>
            <a:ext cx="6968884" cy="1309333"/>
          </a:xfrm>
          <a:prstGeom prst="rect">
            <a:avLst/>
          </a:prstGeom>
        </p:spPr>
        <p:txBody>
          <a:bodyPr wrap="square">
            <a:spAutoFit/>
          </a:bodyPr>
          <a:lstStyle/>
          <a:p>
            <a:pPr lvl="0">
              <a:lnSpc>
                <a:spcPct val="107000"/>
              </a:lnSpc>
              <a:defRPr/>
            </a:pPr>
            <a:r>
              <a:rPr lang="ru-RU" sz="1500" b="1" dirty="0">
                <a:solidFill>
                  <a:schemeClr val="bg1"/>
                </a:solidFill>
                <a:latin typeface="Arial" panose="020B0604020202020204" pitchFamily="34" charset="0"/>
                <a:ea typeface="Calibri" panose="020F0502020204030204" pitchFamily="34" charset="0"/>
                <a:cs typeface="Arial" panose="020B0604020202020204" pitchFamily="34" charset="0"/>
              </a:rPr>
              <a:t>Итоги деятельности 2021 год</a:t>
            </a:r>
          </a:p>
          <a:p>
            <a:pPr lvl="0">
              <a:lnSpc>
                <a:spcPct val="107000"/>
              </a:lnSpc>
              <a:defRPr/>
            </a:pPr>
            <a:r>
              <a:rPr lang="ru-RU" sz="1500" b="1" dirty="0">
                <a:solidFill>
                  <a:schemeClr val="bg1"/>
                </a:solidFill>
                <a:latin typeface="Arial" panose="020B0604020202020204" pitchFamily="34" charset="0"/>
                <a:ea typeface="Calibri" panose="020F0502020204030204" pitchFamily="34" charset="0"/>
                <a:cs typeface="Arial" panose="020B0604020202020204" pitchFamily="34" charset="0"/>
              </a:rPr>
              <a:t>АВТОНОМНАЯ НЕКОММЕРЧЕСКАЯ ОРГАНИЗАЦИЯ </a:t>
            </a:r>
          </a:p>
          <a:p>
            <a:pPr lvl="0">
              <a:lnSpc>
                <a:spcPct val="107000"/>
              </a:lnSpc>
              <a:defRPr/>
            </a:pPr>
            <a:r>
              <a:rPr lang="ru-RU" sz="1500" b="1" dirty="0">
                <a:solidFill>
                  <a:schemeClr val="bg1"/>
                </a:solidFill>
                <a:latin typeface="Arial" panose="020B0604020202020204" pitchFamily="34" charset="0"/>
                <a:ea typeface="Calibri" panose="020F0502020204030204" pitchFamily="34" charset="0"/>
                <a:cs typeface="Arial" panose="020B0604020202020204" pitchFamily="34" charset="0"/>
              </a:rPr>
              <a:t>«ЦЕНТР РАЗВИТИЯ ПРЕДПРИНИМАТЕЛЬСТВА И ПОДДЕРЖКИ ЭКСПОРТА</a:t>
            </a:r>
          </a:p>
          <a:p>
            <a:pPr lvl="0">
              <a:lnSpc>
                <a:spcPct val="107000"/>
              </a:lnSpc>
              <a:defRPr/>
            </a:pPr>
            <a:r>
              <a:rPr lang="ru-RU" sz="1500" b="1" dirty="0">
                <a:solidFill>
                  <a:schemeClr val="bg1"/>
                </a:solidFill>
                <a:latin typeface="Arial" panose="020B0604020202020204" pitchFamily="34" charset="0"/>
                <a:ea typeface="Calibri" panose="020F0502020204030204" pitchFamily="34" charset="0"/>
                <a:cs typeface="Arial" panose="020B0604020202020204" pitchFamily="34" charset="0"/>
              </a:rPr>
              <a:t>ИВАНОВСКОЙ  ОБЛАСТИ»</a:t>
            </a:r>
          </a:p>
        </p:txBody>
      </p:sp>
      <p:sp>
        <p:nvSpPr>
          <p:cNvPr id="2" name="Прямоугольник 1"/>
          <p:cNvSpPr/>
          <p:nvPr/>
        </p:nvSpPr>
        <p:spPr>
          <a:xfrm>
            <a:off x="8932403" y="256939"/>
            <a:ext cx="1534076" cy="5257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2" name="Прямоугольник 11">
            <a:extLst>
              <a:ext uri="{FF2B5EF4-FFF2-40B4-BE49-F238E27FC236}">
                <a16:creationId xmlns:a16="http://schemas.microsoft.com/office/drawing/2014/main" id="{D0BD844F-9628-4E05-B0C5-162DD27F6349}"/>
              </a:ext>
            </a:extLst>
          </p:cNvPr>
          <p:cNvSpPr/>
          <p:nvPr/>
        </p:nvSpPr>
        <p:spPr>
          <a:xfrm>
            <a:off x="994968" y="4780034"/>
            <a:ext cx="7288230" cy="778418"/>
          </a:xfrm>
          <a:prstGeom prst="rect">
            <a:avLst/>
          </a:prstGeom>
        </p:spPr>
        <p:txBody>
          <a:bodyPr wrap="square">
            <a:spAutoFit/>
          </a:bodyPr>
          <a:lstStyle/>
          <a:p>
            <a:pPr marL="10795" marR="5080">
              <a:spcBef>
                <a:spcPts val="95"/>
              </a:spcBef>
            </a:pPr>
            <a:r>
              <a:rPr lang="ru-RU" sz="1052" dirty="0">
                <a:solidFill>
                  <a:prstClr val="black">
                    <a:lumMod val="85000"/>
                    <a:lumOff val="15000"/>
                  </a:prstClr>
                </a:solidFill>
                <a:latin typeface="Arial" panose="020B0604020202020204" pitchFamily="34" charset="0"/>
                <a:cs typeface="Arial" panose="020B0604020202020204" pitchFamily="34" charset="0"/>
              </a:rPr>
              <a:t>Деятельность Центра регламентирована: </a:t>
            </a:r>
          </a:p>
          <a:p>
            <a:pPr marL="325824" marR="4680" indent="-315879">
              <a:spcBef>
                <a:spcPts val="88"/>
              </a:spcBef>
              <a:buFont typeface="Arial" panose="020B0604020202020204" pitchFamily="34" charset="0"/>
              <a:buChar char="•"/>
            </a:pPr>
            <a:r>
              <a:rPr lang="ru-RU" sz="1052" dirty="0">
                <a:solidFill>
                  <a:prstClr val="black">
                    <a:lumMod val="85000"/>
                    <a:lumOff val="15000"/>
                  </a:prstClr>
                </a:solidFill>
                <a:latin typeface="Arial" panose="020B0604020202020204" pitchFamily="34" charset="0"/>
                <a:cs typeface="Arial" panose="020B0604020202020204" pitchFamily="34" charset="0"/>
              </a:rPr>
              <a:t>Федеральным законом № 209-ФЗ от 24.07.2017</a:t>
            </a:r>
          </a:p>
          <a:p>
            <a:pPr marL="325824" marR="4680" indent="-315879">
              <a:spcBef>
                <a:spcPts val="88"/>
              </a:spcBef>
              <a:buFont typeface="Arial" panose="020B0604020202020204" pitchFamily="34" charset="0"/>
              <a:buChar char="•"/>
            </a:pPr>
            <a:r>
              <a:rPr lang="ru-RU" sz="1052" dirty="0">
                <a:solidFill>
                  <a:prstClr val="black">
                    <a:lumMod val="85000"/>
                    <a:lumOff val="15000"/>
                  </a:prstClr>
                </a:solidFill>
                <a:latin typeface="Arial" panose="020B0604020202020204" pitchFamily="34" charset="0"/>
                <a:cs typeface="Arial" panose="020B0604020202020204" pitchFamily="34" charset="0"/>
              </a:rPr>
              <a:t>Приказом Минэкономразвития Российской Федерации № 142 от 26.03.2021 г.</a:t>
            </a:r>
          </a:p>
          <a:p>
            <a:pPr marL="325824" marR="4680" indent="-315879">
              <a:spcBef>
                <a:spcPts val="88"/>
              </a:spcBef>
              <a:buFont typeface="Arial" panose="020B0604020202020204" pitchFamily="34" charset="0"/>
              <a:buChar char="•"/>
            </a:pPr>
            <a:r>
              <a:rPr lang="ru-RU" sz="1052" dirty="0">
                <a:solidFill>
                  <a:prstClr val="black">
                    <a:lumMod val="85000"/>
                    <a:lumOff val="15000"/>
                  </a:prstClr>
                </a:solidFill>
                <a:latin typeface="Arial" panose="020B0604020202020204" pitchFamily="34" charset="0"/>
                <a:cs typeface="Arial" panose="020B0604020202020204" pitchFamily="34" charset="0"/>
              </a:rPr>
              <a:t>Приказом Минэкономразвития Российской Федерации №77 от  18.02.2021г.</a:t>
            </a:r>
          </a:p>
        </p:txBody>
      </p:sp>
    </p:spTree>
    <p:extLst>
      <p:ext uri="{BB962C8B-B14F-4D97-AF65-F5344CB8AC3E}">
        <p14:creationId xmlns:p14="http://schemas.microsoft.com/office/powerpoint/2010/main" val="2193403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Рисунок 23"/>
          <p:cNvPicPr>
            <a:picLocks noChangeAspect="1"/>
          </p:cNvPicPr>
          <p:nvPr/>
        </p:nvPicPr>
        <p:blipFill rotWithShape="1">
          <a:blip r:embed="rId3"/>
          <a:srcRect t="29636" r="25088"/>
          <a:stretch/>
        </p:blipFill>
        <p:spPr>
          <a:xfrm>
            <a:off x="4595020" y="20097"/>
            <a:ext cx="6096793" cy="5724985"/>
          </a:xfrm>
          <a:prstGeom prst="rect">
            <a:avLst/>
          </a:prstGeom>
        </p:spPr>
      </p:pic>
      <p:sp>
        <p:nvSpPr>
          <p:cNvPr id="23" name="Арка 22"/>
          <p:cNvSpPr/>
          <p:nvPr/>
        </p:nvSpPr>
        <p:spPr>
          <a:xfrm rot="18149764">
            <a:off x="116969" y="5220958"/>
            <a:ext cx="4456820" cy="4275217"/>
          </a:xfrm>
          <a:prstGeom prst="blockArc">
            <a:avLst>
              <a:gd name="adj1" fmla="val 14106148"/>
              <a:gd name="adj2" fmla="val 3789708"/>
              <a:gd name="adj3" fmla="val 15986"/>
            </a:avLst>
          </a:prstGeom>
          <a:solidFill>
            <a:srgbClr val="EDD8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579"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1" name="Арка 20"/>
          <p:cNvSpPr/>
          <p:nvPr/>
        </p:nvSpPr>
        <p:spPr>
          <a:xfrm rot="11283682">
            <a:off x="7391689" y="5690982"/>
            <a:ext cx="2473453" cy="2473453"/>
          </a:xfrm>
          <a:prstGeom prst="blockArc">
            <a:avLst>
              <a:gd name="adj1" fmla="val 19423086"/>
              <a:gd name="adj2" fmla="val 11079722"/>
              <a:gd name="adj3" fmla="val 15520"/>
            </a:avLst>
          </a:prstGeom>
          <a:solidFill>
            <a:srgbClr val="ED53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579"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25" name="Рисунок 24"/>
          <p:cNvPicPr>
            <a:picLocks noChangeAspect="1"/>
          </p:cNvPicPr>
          <p:nvPr/>
        </p:nvPicPr>
        <p:blipFill>
          <a:blip r:embed="rId4">
            <a:lum contrast="-20000"/>
          </a:blip>
          <a:stretch>
            <a:fillRect/>
          </a:stretch>
        </p:blipFill>
        <p:spPr>
          <a:xfrm>
            <a:off x="8837771" y="817881"/>
            <a:ext cx="1854042" cy="1853494"/>
          </a:xfrm>
          <a:prstGeom prst="rect">
            <a:avLst/>
          </a:prstGeom>
        </p:spPr>
      </p:pic>
      <p:sp>
        <p:nvSpPr>
          <p:cNvPr id="5" name="Прямоугольник 4"/>
          <p:cNvSpPr/>
          <p:nvPr/>
        </p:nvSpPr>
        <p:spPr>
          <a:xfrm>
            <a:off x="701675" y="314036"/>
            <a:ext cx="813089" cy="2185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Группа 10"/>
          <p:cNvGrpSpPr/>
          <p:nvPr/>
        </p:nvGrpSpPr>
        <p:grpSpPr>
          <a:xfrm>
            <a:off x="1070493" y="328859"/>
            <a:ext cx="3528209" cy="663571"/>
            <a:chOff x="958645" y="338545"/>
            <a:chExt cx="4988478" cy="938213"/>
          </a:xfrm>
        </p:grpSpPr>
        <p:pic>
          <p:nvPicPr>
            <p:cNvPr id="4" name="Рисунок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8645" y="338545"/>
              <a:ext cx="857250" cy="938213"/>
            </a:xfrm>
            <a:prstGeom prst="rect">
              <a:avLst/>
            </a:prstGeom>
          </p:spPr>
        </p:pic>
        <p:sp>
          <p:nvSpPr>
            <p:cNvPr id="10" name="TextBox 9"/>
            <p:cNvSpPr txBox="1"/>
            <p:nvPr/>
          </p:nvSpPr>
          <p:spPr>
            <a:xfrm>
              <a:off x="2029171" y="499838"/>
              <a:ext cx="3917952" cy="679939"/>
            </a:xfrm>
            <a:prstGeom prst="rect">
              <a:avLst/>
            </a:prstGeom>
            <a:noFill/>
          </p:spPr>
          <p:txBody>
            <a:bodyPr wrap="square" rtlCol="0">
              <a:spAutoFit/>
            </a:bodyPr>
            <a:lstStyle/>
            <a:p>
              <a:pPr marL="0" marR="0" lvl="0" indent="0" algn="l" defTabSz="457200" rtl="0" eaLnBrk="1" fontAlgn="auto" latinLnBrk="0" hangingPunct="1">
                <a:lnSpc>
                  <a:spcPct val="120000"/>
                </a:lnSpc>
                <a:spcBef>
                  <a:spcPts val="0"/>
                </a:spcBef>
                <a:spcAft>
                  <a:spcPts val="0"/>
                </a:spcAft>
                <a:buClrTx/>
                <a:buSzTx/>
                <a:buFontTx/>
                <a:buNone/>
                <a:tabLst/>
                <a:defRPr/>
              </a:pPr>
              <a:r>
                <a:rPr kumimoji="0" lang="ru-RU" sz="1052" b="0" i="0" u="none" strike="noStrike" kern="1200" cap="none" spc="0" normalizeH="0" baseline="0" noProof="0" dirty="0">
                  <a:ln>
                    <a:noFill/>
                  </a:ln>
                  <a:solidFill>
                    <a:prstClr val="black">
                      <a:lumMod val="85000"/>
                      <a:lumOff val="15000"/>
                    </a:prstClr>
                  </a:solidFill>
                  <a:effectLst/>
                  <a:uLnTx/>
                  <a:uFillTx/>
                  <a:latin typeface="Arial" panose="020B0604020202020204" pitchFamily="34" charset="0"/>
                  <a:ea typeface="Roboto Medium" panose="02000000000000000000" pitchFamily="2" charset="0"/>
                  <a:cs typeface="Arial" panose="020B0604020202020204" pitchFamily="34" charset="0"/>
                </a:rPr>
                <a:t>МИНИСТЕРСТВО ЭКОНОМИЧЕСКОГО РАЗВИТИЯ РОССИЙСКОЙ ФЕДЕРАЦИИ</a:t>
              </a:r>
            </a:p>
          </p:txBody>
        </p:sp>
      </p:grpSp>
      <p:sp>
        <p:nvSpPr>
          <p:cNvPr id="7" name="Прямоугольник 6"/>
          <p:cNvSpPr/>
          <p:nvPr/>
        </p:nvSpPr>
        <p:spPr>
          <a:xfrm>
            <a:off x="10012101" y="7084291"/>
            <a:ext cx="566252" cy="3797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836620" y="3551645"/>
            <a:ext cx="4594362" cy="1343628"/>
          </a:xfrm>
          <a:prstGeom prst="rect">
            <a:avLst/>
          </a:prstGeom>
          <a:solidFill>
            <a:srgbClr val="ED53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 name="Группа 2"/>
          <p:cNvGrpSpPr/>
          <p:nvPr/>
        </p:nvGrpSpPr>
        <p:grpSpPr>
          <a:xfrm>
            <a:off x="1262030" y="1304326"/>
            <a:ext cx="6912152" cy="1740854"/>
            <a:chOff x="920709" y="2234968"/>
            <a:chExt cx="8532371" cy="2423584"/>
          </a:xfrm>
        </p:grpSpPr>
        <p:pic>
          <p:nvPicPr>
            <p:cNvPr id="16" name="Рисунок 15"/>
            <p:cNvPicPr>
              <a:picLocks noChangeAspect="1"/>
            </p:cNvPicPr>
            <p:nvPr/>
          </p:nvPicPr>
          <p:blipFill rotWithShape="1">
            <a:blip r:embed="rId6"/>
            <a:srcRect l="82864"/>
            <a:stretch/>
          </p:blipFill>
          <p:spPr>
            <a:xfrm>
              <a:off x="8011434" y="2234968"/>
              <a:ext cx="1441646" cy="2423584"/>
            </a:xfrm>
            <a:prstGeom prst="rect">
              <a:avLst/>
            </a:prstGeom>
          </p:spPr>
        </p:pic>
        <p:pic>
          <p:nvPicPr>
            <p:cNvPr id="8" name="Рисунок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20709" y="2629589"/>
              <a:ext cx="6976492" cy="1295192"/>
            </a:xfrm>
            <a:prstGeom prst="rect">
              <a:avLst/>
            </a:prstGeom>
          </p:spPr>
        </p:pic>
      </p:grpSp>
      <p:sp>
        <p:nvSpPr>
          <p:cNvPr id="9" name="Прямоугольник 8"/>
          <p:cNvSpPr/>
          <p:nvPr/>
        </p:nvSpPr>
        <p:spPr>
          <a:xfrm>
            <a:off x="1114260" y="4047152"/>
            <a:ext cx="4231646" cy="458780"/>
          </a:xfrm>
          <a:prstGeom prst="rect">
            <a:avLst/>
          </a:prstGeom>
        </p:spPr>
        <p:txBody>
          <a:bodyPr wrap="square">
            <a:spAutoFit/>
          </a:bodyPr>
          <a:lstStyle/>
          <a:p>
            <a:pPr lvl="0">
              <a:lnSpc>
                <a:spcPct val="107000"/>
              </a:lnSpc>
              <a:defRPr/>
            </a:pPr>
            <a:r>
              <a:rPr lang="ru-RU" sz="2400" b="1" dirty="0">
                <a:solidFill>
                  <a:schemeClr val="bg1"/>
                </a:solidFill>
                <a:latin typeface="Arial" panose="020B0604020202020204" pitchFamily="34" charset="0"/>
                <a:ea typeface="Calibri" panose="020F0502020204030204" pitchFamily="34" charset="0"/>
                <a:cs typeface="Arial" panose="020B0604020202020204" pitchFamily="34" charset="0"/>
              </a:rPr>
              <a:t>СПАСИБО ЗА ВНИМАНИЕ!</a:t>
            </a:r>
          </a:p>
        </p:txBody>
      </p:sp>
    </p:spTree>
    <p:extLst>
      <p:ext uri="{BB962C8B-B14F-4D97-AF65-F5344CB8AC3E}">
        <p14:creationId xmlns:p14="http://schemas.microsoft.com/office/powerpoint/2010/main" val="2647473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рямоугольник 17"/>
          <p:cNvSpPr/>
          <p:nvPr/>
        </p:nvSpPr>
        <p:spPr>
          <a:xfrm>
            <a:off x="3871276" y="2110913"/>
            <a:ext cx="3328768" cy="3492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rgbClr val="000000"/>
              </a:buClr>
            </a:pPr>
            <a:endParaRPr lang="ru-RU" sz="752" b="1" dirty="0">
              <a:solidFill>
                <a:schemeClr val="tx1"/>
              </a:solidFill>
              <a:latin typeface="Arial Black" panose="020B0A04020102020204" pitchFamily="34" charset="0"/>
              <a:ea typeface="Arial"/>
              <a:cs typeface="Arial"/>
              <a:sym typeface="Arial"/>
            </a:endParaRPr>
          </a:p>
          <a:p>
            <a:pPr algn="ctr">
              <a:buClr>
                <a:srgbClr val="000000"/>
              </a:buClr>
            </a:pPr>
            <a:endParaRPr lang="ru-RU" sz="752" b="1" dirty="0">
              <a:solidFill>
                <a:schemeClr val="tx1"/>
              </a:solidFill>
              <a:latin typeface="Arial Black" panose="020B0A04020102020204" pitchFamily="34" charset="0"/>
              <a:ea typeface="Arial"/>
              <a:cs typeface="Arial"/>
              <a:sym typeface="Arial"/>
            </a:endParaRPr>
          </a:p>
        </p:txBody>
      </p:sp>
      <p:sp>
        <p:nvSpPr>
          <p:cNvPr id="21" name="Teardrop 46"/>
          <p:cNvSpPr/>
          <p:nvPr/>
        </p:nvSpPr>
        <p:spPr>
          <a:xfrm>
            <a:off x="319382" y="6369817"/>
            <a:ext cx="512149" cy="488988"/>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1239" b="1" dirty="0">
                <a:solidFill>
                  <a:prstClr val="white"/>
                </a:solidFill>
              </a:rPr>
              <a:t>4</a:t>
            </a:r>
            <a:endParaRPr lang="en-US" sz="355" b="1" dirty="0">
              <a:solidFill>
                <a:prstClr val="white"/>
              </a:solidFill>
            </a:endParaRPr>
          </a:p>
        </p:txBody>
      </p:sp>
      <p:sp>
        <p:nvSpPr>
          <p:cNvPr id="23" name="Teardrop 46"/>
          <p:cNvSpPr/>
          <p:nvPr/>
        </p:nvSpPr>
        <p:spPr>
          <a:xfrm>
            <a:off x="293957" y="5653517"/>
            <a:ext cx="512149" cy="502636"/>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1239" b="1" dirty="0">
                <a:solidFill>
                  <a:prstClr val="white"/>
                </a:solidFill>
              </a:rPr>
              <a:t>3</a:t>
            </a:r>
            <a:endParaRPr lang="en-US" sz="355" b="1" dirty="0">
              <a:solidFill>
                <a:prstClr val="white"/>
              </a:solidFill>
            </a:endParaRPr>
          </a:p>
        </p:txBody>
      </p:sp>
      <p:sp>
        <p:nvSpPr>
          <p:cNvPr id="29" name="Teardrop 46"/>
          <p:cNvSpPr/>
          <p:nvPr/>
        </p:nvSpPr>
        <p:spPr>
          <a:xfrm>
            <a:off x="293956" y="3242583"/>
            <a:ext cx="512149" cy="502636"/>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1239" b="1" dirty="0">
                <a:solidFill>
                  <a:prstClr val="white"/>
                </a:solidFill>
              </a:rPr>
              <a:t>2</a:t>
            </a:r>
            <a:endParaRPr lang="en-US" sz="355" b="1" dirty="0">
              <a:solidFill>
                <a:prstClr val="white"/>
              </a:solidFill>
            </a:endParaRPr>
          </a:p>
        </p:txBody>
      </p:sp>
      <p:sp>
        <p:nvSpPr>
          <p:cNvPr id="37" name="Teardrop 46"/>
          <p:cNvSpPr/>
          <p:nvPr/>
        </p:nvSpPr>
        <p:spPr>
          <a:xfrm>
            <a:off x="319382" y="1178913"/>
            <a:ext cx="512149" cy="504192"/>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1239" b="1" dirty="0">
                <a:solidFill>
                  <a:prstClr val="white"/>
                </a:solidFill>
              </a:rPr>
              <a:t>1</a:t>
            </a:r>
            <a:endParaRPr lang="en-US" sz="355" b="1" dirty="0">
              <a:solidFill>
                <a:prstClr val="white"/>
              </a:solidFill>
            </a:endParaRPr>
          </a:p>
        </p:txBody>
      </p:sp>
      <p:sp>
        <p:nvSpPr>
          <p:cNvPr id="3" name="Прямоугольник с двумя скругленными противолежащими углами 2"/>
          <p:cNvSpPr/>
          <p:nvPr/>
        </p:nvSpPr>
        <p:spPr>
          <a:xfrm>
            <a:off x="1062182" y="1178913"/>
            <a:ext cx="9376808" cy="823615"/>
          </a:xfrm>
          <a:prstGeom prst="round2Diag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b="1" dirty="0">
                <a:solidFill>
                  <a:schemeClr val="tx1"/>
                </a:solidFill>
                <a:cs typeface="Arial" panose="020B0604020202020204" pitchFamily="34" charset="0"/>
              </a:rPr>
              <a:t>Предоставлено 55 поручительства на сумму 380,5 млн. руб., что позволило привлечь СМСП кредиты в объеме 1 438,9 млн. руб.  </a:t>
            </a:r>
          </a:p>
        </p:txBody>
      </p:sp>
      <p:sp>
        <p:nvSpPr>
          <p:cNvPr id="35" name="Прямоугольник с двумя скругленными противолежащими углами 34"/>
          <p:cNvSpPr/>
          <p:nvPr/>
        </p:nvSpPr>
        <p:spPr>
          <a:xfrm>
            <a:off x="1031294" y="3245131"/>
            <a:ext cx="9310250" cy="512904"/>
          </a:xfrm>
          <a:prstGeom prst="round2Diag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b="1" dirty="0">
                <a:solidFill>
                  <a:schemeClr val="tx1"/>
                </a:solidFill>
                <a:cs typeface="Arial" panose="020B0604020202020204" pitchFamily="34" charset="0"/>
              </a:rPr>
              <a:t>Предоставлено 308 микрозайма на сумму  350,0 млн. руб. </a:t>
            </a:r>
          </a:p>
        </p:txBody>
      </p:sp>
      <p:sp>
        <p:nvSpPr>
          <p:cNvPr id="40" name="Прямоугольник с двумя скругленными противолежащими углами 39"/>
          <p:cNvSpPr/>
          <p:nvPr/>
        </p:nvSpPr>
        <p:spPr>
          <a:xfrm>
            <a:off x="1047137" y="5640051"/>
            <a:ext cx="9310249" cy="464058"/>
          </a:xfrm>
          <a:prstGeom prst="round2DiagRect">
            <a:avLst>
              <a:gd name="adj1" fmla="val 16667"/>
              <a:gd name="adj2" fmla="val 0"/>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b="1" dirty="0">
                <a:solidFill>
                  <a:schemeClr val="tx1"/>
                </a:solidFill>
                <a:latin typeface="Calibri" panose="020F0502020204030204" pitchFamily="34" charset="0"/>
                <a:cs typeface="Calibri" panose="020F0502020204030204" pitchFamily="34" charset="0"/>
              </a:rPr>
              <a:t>Погашено проблемной задолженности денежными средствами на сумму 17  млн. руб. </a:t>
            </a:r>
          </a:p>
        </p:txBody>
      </p:sp>
      <p:sp>
        <p:nvSpPr>
          <p:cNvPr id="28" name="Прямоугольник с двумя скругленными противолежащими углами 35">
            <a:extLst>
              <a:ext uri="{FF2B5EF4-FFF2-40B4-BE49-F238E27FC236}">
                <a16:creationId xmlns:a16="http://schemas.microsoft.com/office/drawing/2014/main" id="{3A728C5F-160B-4D84-A5F6-397B6810D2D3}"/>
              </a:ext>
            </a:extLst>
          </p:cNvPr>
          <p:cNvSpPr/>
          <p:nvPr/>
        </p:nvSpPr>
        <p:spPr>
          <a:xfrm>
            <a:off x="1047137" y="6323959"/>
            <a:ext cx="9391853" cy="534846"/>
          </a:xfrm>
          <a:prstGeom prst="round2Diag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b="1" dirty="0">
                <a:solidFill>
                  <a:schemeClr val="tx1"/>
                </a:solidFill>
                <a:cs typeface="Calibri" panose="020F0502020204030204" pitchFamily="34" charset="0"/>
              </a:rPr>
              <a:t>Завершена передача гарантийной деятельности в АНО «Центр гарантийной поддержки Ивановской области». </a:t>
            </a:r>
          </a:p>
        </p:txBody>
      </p:sp>
      <p:sp>
        <p:nvSpPr>
          <p:cNvPr id="19" name="Скругленный прямоугольник 37">
            <a:extLst>
              <a:ext uri="{FF2B5EF4-FFF2-40B4-BE49-F238E27FC236}">
                <a16:creationId xmlns:a16="http://schemas.microsoft.com/office/drawing/2014/main" id="{3900672F-2803-4B3D-B9D6-CBB93FDE9501}"/>
              </a:ext>
            </a:extLst>
          </p:cNvPr>
          <p:cNvSpPr/>
          <p:nvPr/>
        </p:nvSpPr>
        <p:spPr>
          <a:xfrm>
            <a:off x="1736432" y="2171514"/>
            <a:ext cx="8635999" cy="418413"/>
          </a:xfrm>
          <a:prstGeom prst="round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100" b="1" dirty="0">
                <a:solidFill>
                  <a:schemeClr val="tx1"/>
                </a:solidFill>
                <a:cs typeface="Arial" panose="020B0604020202020204" pitchFamily="34" charset="0"/>
              </a:rPr>
              <a:t>Целевой показатель по привлеченным кредитам выполнен на 302 %</a:t>
            </a:r>
          </a:p>
        </p:txBody>
      </p:sp>
      <p:sp>
        <p:nvSpPr>
          <p:cNvPr id="20" name="Скругленный прямоугольник 40">
            <a:extLst>
              <a:ext uri="{FF2B5EF4-FFF2-40B4-BE49-F238E27FC236}">
                <a16:creationId xmlns:a16="http://schemas.microsoft.com/office/drawing/2014/main" id="{E41A104E-56DE-4275-8EAB-4CA3AAEDD24C}"/>
              </a:ext>
            </a:extLst>
          </p:cNvPr>
          <p:cNvSpPr/>
          <p:nvPr/>
        </p:nvSpPr>
        <p:spPr>
          <a:xfrm>
            <a:off x="1732456" y="4037586"/>
            <a:ext cx="8635997" cy="426067"/>
          </a:xfrm>
          <a:prstGeom prst="round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100" b="1" dirty="0">
                <a:solidFill>
                  <a:schemeClr val="tx1"/>
                </a:solidFill>
                <a:cs typeface="Arial" panose="020B0604020202020204" pitchFamily="34" charset="0"/>
              </a:rPr>
              <a:t>Портфель займов действующих предпринимателей – </a:t>
            </a:r>
            <a:r>
              <a:rPr lang="en-US" sz="1100" b="1" dirty="0">
                <a:solidFill>
                  <a:schemeClr val="tx1"/>
                </a:solidFill>
                <a:cs typeface="Arial" panose="020B0604020202020204" pitchFamily="34" charset="0"/>
              </a:rPr>
              <a:t>5</a:t>
            </a:r>
            <a:r>
              <a:rPr lang="ru-RU" sz="1100" b="1" dirty="0">
                <a:solidFill>
                  <a:schemeClr val="tx1"/>
                </a:solidFill>
                <a:cs typeface="Arial" panose="020B0604020202020204" pitchFamily="34" charset="0"/>
              </a:rPr>
              <a:t>07</a:t>
            </a:r>
            <a:r>
              <a:rPr lang="en-US" sz="1100" b="1" dirty="0">
                <a:solidFill>
                  <a:schemeClr val="tx1"/>
                </a:solidFill>
                <a:cs typeface="Arial" panose="020B0604020202020204" pitchFamily="34" charset="0"/>
              </a:rPr>
              <a:t> </a:t>
            </a:r>
            <a:r>
              <a:rPr lang="ru-RU" sz="1100" b="1" dirty="0">
                <a:solidFill>
                  <a:schemeClr val="tx1"/>
                </a:solidFill>
                <a:cs typeface="Arial" panose="020B0604020202020204" pitchFamily="34" charset="0"/>
              </a:rPr>
              <a:t>(целевой показатель регионального проекта  - 4</a:t>
            </a:r>
            <a:r>
              <a:rPr lang="en-US" sz="1100" b="1" dirty="0">
                <a:solidFill>
                  <a:schemeClr val="tx1"/>
                </a:solidFill>
                <a:cs typeface="Arial" panose="020B0604020202020204" pitchFamily="34" charset="0"/>
              </a:rPr>
              <a:t>93</a:t>
            </a:r>
            <a:r>
              <a:rPr lang="ru-RU" sz="1100" b="1" dirty="0">
                <a:solidFill>
                  <a:schemeClr val="tx1"/>
                </a:solidFill>
                <a:cs typeface="Arial" panose="020B0604020202020204" pitchFamily="34" charset="0"/>
              </a:rPr>
              <a:t>) – 103% выполнения</a:t>
            </a:r>
          </a:p>
        </p:txBody>
      </p:sp>
      <p:sp>
        <p:nvSpPr>
          <p:cNvPr id="24" name="Прямоугольник 23">
            <a:extLst>
              <a:ext uri="{FF2B5EF4-FFF2-40B4-BE49-F238E27FC236}">
                <a16:creationId xmlns:a16="http://schemas.microsoft.com/office/drawing/2014/main" id="{37563FE0-9545-40B5-97DE-0AB2DC75AA33}"/>
              </a:ext>
            </a:extLst>
          </p:cNvPr>
          <p:cNvSpPr/>
          <p:nvPr/>
        </p:nvSpPr>
        <p:spPr>
          <a:xfrm>
            <a:off x="3149233" y="130725"/>
            <a:ext cx="4772854" cy="9911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rgbClr val="000000"/>
              </a:buClr>
            </a:pPr>
            <a:r>
              <a:rPr lang="ru-RU" sz="1200" b="1" dirty="0">
                <a:solidFill>
                  <a:schemeClr val="tx1"/>
                </a:solidFill>
                <a:latin typeface="Arial Black" panose="020B0A04020102020204" pitchFamily="34" charset="0"/>
                <a:ea typeface="Arial"/>
                <a:cs typeface="Arial"/>
                <a:sym typeface="Arial"/>
              </a:rPr>
              <a:t>ФИНАНСОВАЯ ПОДДЕРЖКА</a:t>
            </a:r>
            <a:endParaRPr lang="ru-RU" sz="1200" b="1" spc="-1" dirty="0">
              <a:solidFill>
                <a:schemeClr val="tx1"/>
              </a:solidFill>
              <a:latin typeface="Arial Black" panose="020B0A04020102020204" pitchFamily="34" charset="0"/>
              <a:ea typeface="Arial"/>
            </a:endParaRPr>
          </a:p>
          <a:p>
            <a:pPr algn="ctr">
              <a:buClr>
                <a:srgbClr val="000000"/>
              </a:buClr>
            </a:pPr>
            <a:r>
              <a:rPr lang="ru-RU" sz="1200" b="1" dirty="0">
                <a:solidFill>
                  <a:schemeClr val="tx1"/>
                </a:solidFill>
                <a:latin typeface="Arial Black" panose="020B0A04020102020204" pitchFamily="34" charset="0"/>
                <a:ea typeface="Arial"/>
                <a:cs typeface="Arial"/>
                <a:sym typeface="Arial"/>
              </a:rPr>
              <a:t>Итоги 2021</a:t>
            </a:r>
            <a:r>
              <a:rPr lang="en-US" sz="1200" b="1" dirty="0">
                <a:solidFill>
                  <a:schemeClr val="tx1"/>
                </a:solidFill>
                <a:latin typeface="Arial Black" panose="020B0A04020102020204" pitchFamily="34" charset="0"/>
                <a:ea typeface="Arial"/>
                <a:cs typeface="Arial"/>
                <a:sym typeface="Arial"/>
              </a:rPr>
              <a:t> </a:t>
            </a:r>
            <a:r>
              <a:rPr lang="ru-RU" sz="1200" b="1" dirty="0">
                <a:solidFill>
                  <a:schemeClr val="tx1"/>
                </a:solidFill>
                <a:latin typeface="Arial Black" panose="020B0A04020102020204" pitchFamily="34" charset="0"/>
                <a:ea typeface="Arial"/>
                <a:cs typeface="Arial"/>
                <a:sym typeface="Arial"/>
              </a:rPr>
              <a:t>года </a:t>
            </a:r>
          </a:p>
          <a:p>
            <a:pPr marL="798722" indent="-791430" algn="ctr">
              <a:spcBef>
                <a:spcPts val="50"/>
              </a:spcBef>
            </a:pPr>
            <a:r>
              <a:rPr lang="ru-RU" sz="1200" spc="-4" dirty="0">
                <a:solidFill>
                  <a:srgbClr val="000000"/>
                </a:solidFill>
                <a:latin typeface="Arial Black" panose="020B0A04020102020204" pitchFamily="34" charset="0"/>
                <a:ea typeface="Arial"/>
              </a:rPr>
              <a:t>Руководитель  Тренина Елена Сергеевна</a:t>
            </a:r>
            <a:endParaRPr lang="en-US" sz="1200" b="1" dirty="0">
              <a:solidFill>
                <a:srgbClr val="E44328"/>
              </a:solidFill>
              <a:latin typeface="Arial Black" panose="020B0A04020102020204" pitchFamily="34" charset="0"/>
              <a:ea typeface="Arial"/>
              <a:cs typeface="Arial"/>
              <a:sym typeface="Arial"/>
            </a:endParaRPr>
          </a:p>
          <a:p>
            <a:pPr algn="ctr">
              <a:buClr>
                <a:srgbClr val="000000"/>
              </a:buClr>
            </a:pPr>
            <a:endParaRPr lang="ru-RU" sz="759" b="1" dirty="0">
              <a:solidFill>
                <a:srgbClr val="E44328"/>
              </a:solidFill>
              <a:latin typeface="Arial"/>
              <a:ea typeface="Arial"/>
              <a:cs typeface="Arial"/>
              <a:sym typeface="Arial"/>
            </a:endParaRPr>
          </a:p>
        </p:txBody>
      </p:sp>
      <p:cxnSp>
        <p:nvCxnSpPr>
          <p:cNvPr id="31" name="Прямая соединительная линия 30">
            <a:extLst>
              <a:ext uri="{FF2B5EF4-FFF2-40B4-BE49-F238E27FC236}">
                <a16:creationId xmlns:a16="http://schemas.microsoft.com/office/drawing/2014/main" id="{719A4A98-11D2-4090-A6C8-80F64421DE77}"/>
              </a:ext>
            </a:extLst>
          </p:cNvPr>
          <p:cNvCxnSpPr>
            <a:cxnSpLocks/>
          </p:cNvCxnSpPr>
          <p:nvPr/>
        </p:nvCxnSpPr>
        <p:spPr>
          <a:xfrm>
            <a:off x="3443462" y="968293"/>
            <a:ext cx="4315897" cy="0"/>
          </a:xfrm>
          <a:prstGeom prst="line">
            <a:avLst/>
          </a:prstGeom>
          <a:ln w="31750">
            <a:solidFill>
              <a:srgbClr val="E44328"/>
            </a:solidFill>
          </a:ln>
        </p:spPr>
        <p:style>
          <a:lnRef idx="1">
            <a:schemeClr val="accent1"/>
          </a:lnRef>
          <a:fillRef idx="0">
            <a:schemeClr val="accent1"/>
          </a:fillRef>
          <a:effectRef idx="0">
            <a:schemeClr val="accent1"/>
          </a:effectRef>
          <a:fontRef idx="minor">
            <a:schemeClr val="tx1"/>
          </a:fontRef>
        </p:style>
      </p:cxnSp>
      <p:sp>
        <p:nvSpPr>
          <p:cNvPr id="34" name="Управляющая кнопка: сведения 6">
            <a:hlinkClick r:id="" action="ppaction://noaction" highlightClick="1"/>
            <a:extLst>
              <a:ext uri="{FF2B5EF4-FFF2-40B4-BE49-F238E27FC236}">
                <a16:creationId xmlns:a16="http://schemas.microsoft.com/office/drawing/2014/main" id="{AD04B66D-2053-4DC2-BD9C-B450A367A9E8}"/>
              </a:ext>
            </a:extLst>
          </p:cNvPr>
          <p:cNvSpPr/>
          <p:nvPr/>
        </p:nvSpPr>
        <p:spPr>
          <a:xfrm>
            <a:off x="1047137" y="2184787"/>
            <a:ext cx="448604" cy="159273"/>
          </a:xfrm>
          <a:prstGeom prst="actionButtonInformation">
            <a:avLst/>
          </a:prstGeom>
          <a:solidFill>
            <a:srgbClr val="E44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796" dirty="0"/>
          </a:p>
        </p:txBody>
      </p:sp>
      <p:sp>
        <p:nvSpPr>
          <p:cNvPr id="38" name="Управляющая кнопка: сведения 6">
            <a:hlinkClick r:id="" action="ppaction://noaction" highlightClick="1"/>
            <a:extLst>
              <a:ext uri="{FF2B5EF4-FFF2-40B4-BE49-F238E27FC236}">
                <a16:creationId xmlns:a16="http://schemas.microsoft.com/office/drawing/2014/main" id="{2DC23AD6-7981-4427-AEB1-03D828F635C5}"/>
              </a:ext>
            </a:extLst>
          </p:cNvPr>
          <p:cNvSpPr/>
          <p:nvPr/>
        </p:nvSpPr>
        <p:spPr>
          <a:xfrm>
            <a:off x="1031294" y="4089156"/>
            <a:ext cx="448604" cy="159273"/>
          </a:xfrm>
          <a:prstGeom prst="actionButtonInformation">
            <a:avLst/>
          </a:prstGeom>
          <a:solidFill>
            <a:srgbClr val="E44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796" dirty="0"/>
          </a:p>
        </p:txBody>
      </p:sp>
      <p:sp>
        <p:nvSpPr>
          <p:cNvPr id="27" name="Управляющая кнопка: сведения 6">
            <a:hlinkClick r:id="" action="ppaction://noaction" highlightClick="1"/>
            <a:extLst>
              <a:ext uri="{FF2B5EF4-FFF2-40B4-BE49-F238E27FC236}">
                <a16:creationId xmlns:a16="http://schemas.microsoft.com/office/drawing/2014/main" id="{9376FF5C-B8F9-40BF-97C2-E9870A8497C3}"/>
              </a:ext>
            </a:extLst>
          </p:cNvPr>
          <p:cNvSpPr/>
          <p:nvPr/>
        </p:nvSpPr>
        <p:spPr>
          <a:xfrm>
            <a:off x="1062182" y="2753486"/>
            <a:ext cx="448604" cy="159273"/>
          </a:xfrm>
          <a:prstGeom prst="actionButtonInformation">
            <a:avLst/>
          </a:prstGeom>
          <a:solidFill>
            <a:srgbClr val="E44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796" dirty="0"/>
          </a:p>
        </p:txBody>
      </p:sp>
      <p:sp>
        <p:nvSpPr>
          <p:cNvPr id="30" name="Скругленный прямоугольник 37">
            <a:extLst>
              <a:ext uri="{FF2B5EF4-FFF2-40B4-BE49-F238E27FC236}">
                <a16:creationId xmlns:a16="http://schemas.microsoft.com/office/drawing/2014/main" id="{27ADB65E-65ED-4919-BF96-C9EA6C9F9496}"/>
              </a:ext>
            </a:extLst>
          </p:cNvPr>
          <p:cNvSpPr/>
          <p:nvPr/>
        </p:nvSpPr>
        <p:spPr>
          <a:xfrm>
            <a:off x="1736437" y="2660352"/>
            <a:ext cx="8635998" cy="486333"/>
          </a:xfrm>
          <a:prstGeom prst="round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100" b="1" dirty="0">
                <a:solidFill>
                  <a:schemeClr val="tx1"/>
                </a:solidFill>
                <a:cs typeface="Arial" panose="020B0604020202020204" pitchFamily="34" charset="0"/>
              </a:rPr>
              <a:t>Целевой показатель по привлеченным кредитам начинающим предпринимателям выполнен</a:t>
            </a:r>
            <a:r>
              <a:rPr lang="en-US" sz="1100" b="1" dirty="0">
                <a:solidFill>
                  <a:schemeClr val="tx1"/>
                </a:solidFill>
                <a:cs typeface="Arial" panose="020B0604020202020204" pitchFamily="34" charset="0"/>
              </a:rPr>
              <a:t> </a:t>
            </a:r>
            <a:r>
              <a:rPr lang="ru-RU" sz="1100" b="1" dirty="0">
                <a:solidFill>
                  <a:schemeClr val="tx1"/>
                </a:solidFill>
                <a:cs typeface="Arial" panose="020B0604020202020204" pitchFamily="34" charset="0"/>
              </a:rPr>
              <a:t>на 111%</a:t>
            </a:r>
          </a:p>
        </p:txBody>
      </p:sp>
      <p:sp>
        <p:nvSpPr>
          <p:cNvPr id="32" name="Управляющая кнопка: сведения 6">
            <a:hlinkClick r:id="" action="ppaction://noaction" highlightClick="1"/>
            <a:extLst>
              <a:ext uri="{FF2B5EF4-FFF2-40B4-BE49-F238E27FC236}">
                <a16:creationId xmlns:a16="http://schemas.microsoft.com/office/drawing/2014/main" id="{E243CC44-167E-404A-AFC7-0E4449EA0636}"/>
              </a:ext>
            </a:extLst>
          </p:cNvPr>
          <p:cNvSpPr/>
          <p:nvPr/>
        </p:nvSpPr>
        <p:spPr>
          <a:xfrm>
            <a:off x="1047137" y="4567279"/>
            <a:ext cx="448604" cy="159273"/>
          </a:xfrm>
          <a:prstGeom prst="actionButtonInformation">
            <a:avLst/>
          </a:prstGeom>
          <a:solidFill>
            <a:srgbClr val="E44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796" dirty="0"/>
          </a:p>
        </p:txBody>
      </p:sp>
      <p:sp>
        <p:nvSpPr>
          <p:cNvPr id="33" name="Управляющая кнопка: сведения 6">
            <a:hlinkClick r:id="" action="ppaction://noaction" highlightClick="1"/>
            <a:extLst>
              <a:ext uri="{FF2B5EF4-FFF2-40B4-BE49-F238E27FC236}">
                <a16:creationId xmlns:a16="http://schemas.microsoft.com/office/drawing/2014/main" id="{41DF817A-49D1-409E-8BD5-9C731903BF70}"/>
              </a:ext>
            </a:extLst>
          </p:cNvPr>
          <p:cNvSpPr/>
          <p:nvPr/>
        </p:nvSpPr>
        <p:spPr>
          <a:xfrm>
            <a:off x="1047137" y="5142647"/>
            <a:ext cx="448604" cy="159273"/>
          </a:xfrm>
          <a:prstGeom prst="actionButtonInformation">
            <a:avLst/>
          </a:prstGeom>
          <a:solidFill>
            <a:srgbClr val="E44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796" dirty="0"/>
          </a:p>
        </p:txBody>
      </p:sp>
      <p:sp>
        <p:nvSpPr>
          <p:cNvPr id="36" name="Скругленный прямоугольник 40">
            <a:extLst>
              <a:ext uri="{FF2B5EF4-FFF2-40B4-BE49-F238E27FC236}">
                <a16:creationId xmlns:a16="http://schemas.microsoft.com/office/drawing/2014/main" id="{C910313C-69EA-4892-90CA-A8EDE253E797}"/>
              </a:ext>
            </a:extLst>
          </p:cNvPr>
          <p:cNvSpPr/>
          <p:nvPr/>
        </p:nvSpPr>
        <p:spPr>
          <a:xfrm>
            <a:off x="1732456" y="4567135"/>
            <a:ext cx="8635997" cy="486333"/>
          </a:xfrm>
          <a:prstGeom prst="round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100" b="1" dirty="0">
                <a:solidFill>
                  <a:schemeClr val="tx1"/>
                </a:solidFill>
                <a:cs typeface="Arial" panose="020B0604020202020204" pitchFamily="34" charset="0"/>
              </a:rPr>
              <a:t>Портфель займов начинающих предпринимателей – 64 (целевой показатель регионального проекта - </a:t>
            </a:r>
            <a:r>
              <a:rPr lang="en-US" sz="1100" b="1" dirty="0">
                <a:solidFill>
                  <a:schemeClr val="tx1"/>
                </a:solidFill>
                <a:cs typeface="Arial" panose="020B0604020202020204" pitchFamily="34" charset="0"/>
              </a:rPr>
              <a:t>34</a:t>
            </a:r>
            <a:r>
              <a:rPr lang="ru-RU" sz="1100" b="1" dirty="0">
                <a:solidFill>
                  <a:schemeClr val="tx1"/>
                </a:solidFill>
                <a:cs typeface="Arial" panose="020B0604020202020204" pitchFamily="34" charset="0"/>
              </a:rPr>
              <a:t>) –  188 % выполнения</a:t>
            </a:r>
          </a:p>
        </p:txBody>
      </p:sp>
      <p:sp>
        <p:nvSpPr>
          <p:cNvPr id="41" name="Скругленный прямоугольник 40">
            <a:extLst>
              <a:ext uri="{FF2B5EF4-FFF2-40B4-BE49-F238E27FC236}">
                <a16:creationId xmlns:a16="http://schemas.microsoft.com/office/drawing/2014/main" id="{223AD348-3948-450A-A80D-8E3FBF182134}"/>
              </a:ext>
            </a:extLst>
          </p:cNvPr>
          <p:cNvSpPr/>
          <p:nvPr/>
        </p:nvSpPr>
        <p:spPr>
          <a:xfrm>
            <a:off x="1732456" y="5098020"/>
            <a:ext cx="8635997" cy="464059"/>
          </a:xfrm>
          <a:prstGeom prst="round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100" b="1" dirty="0">
                <a:solidFill>
                  <a:schemeClr val="tx1"/>
                </a:solidFill>
                <a:cs typeface="Arial" panose="020B0604020202020204" pitchFamily="34" charset="0"/>
              </a:rPr>
              <a:t>Выданные займы самозанятым гражданам –  4,6 млн. руб. (целевой показатель регионального проекта – </a:t>
            </a:r>
            <a:r>
              <a:rPr lang="en-US" sz="1100" b="1" dirty="0">
                <a:solidFill>
                  <a:schemeClr val="tx1"/>
                </a:solidFill>
                <a:cs typeface="Arial" panose="020B0604020202020204" pitchFamily="34" charset="0"/>
              </a:rPr>
              <a:t>4</a:t>
            </a:r>
            <a:r>
              <a:rPr lang="ru-RU" sz="1100" b="1" dirty="0">
                <a:solidFill>
                  <a:schemeClr val="tx1"/>
                </a:solidFill>
                <a:cs typeface="Arial" panose="020B0604020202020204" pitchFamily="34" charset="0"/>
              </a:rPr>
              <a:t>,</a:t>
            </a:r>
            <a:r>
              <a:rPr lang="en-US" sz="1100" b="1" dirty="0">
                <a:solidFill>
                  <a:schemeClr val="tx1"/>
                </a:solidFill>
                <a:cs typeface="Arial" panose="020B0604020202020204" pitchFamily="34" charset="0"/>
              </a:rPr>
              <a:t>2</a:t>
            </a:r>
            <a:r>
              <a:rPr lang="ru-RU" sz="1100" b="1" dirty="0">
                <a:solidFill>
                  <a:schemeClr val="tx1"/>
                </a:solidFill>
                <a:cs typeface="Arial" panose="020B0604020202020204" pitchFamily="34" charset="0"/>
              </a:rPr>
              <a:t> млн. руб.) –110 % выполнения</a:t>
            </a:r>
          </a:p>
        </p:txBody>
      </p:sp>
    </p:spTree>
    <p:extLst>
      <p:ext uri="{BB962C8B-B14F-4D97-AF65-F5344CB8AC3E}">
        <p14:creationId xmlns:p14="http://schemas.microsoft.com/office/powerpoint/2010/main" val="724888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CustomShape 1"/>
          <p:cNvSpPr/>
          <p:nvPr/>
        </p:nvSpPr>
        <p:spPr>
          <a:xfrm>
            <a:off x="542980" y="110265"/>
            <a:ext cx="9243667" cy="756537"/>
          </a:xfrm>
          <a:prstGeom prst="rect">
            <a:avLst/>
          </a:prstGeom>
          <a:noFill/>
          <a:ln>
            <a:noFill/>
          </a:ln>
        </p:spPr>
        <p:style>
          <a:lnRef idx="0">
            <a:scrgbClr r="0" g="0" b="0"/>
          </a:lnRef>
          <a:fillRef idx="0">
            <a:scrgbClr r="0" g="0" b="0"/>
          </a:fillRef>
          <a:effectRef idx="0">
            <a:scrgbClr r="0" g="0" b="0"/>
          </a:effectRef>
          <a:fontRef idx="minor"/>
        </p:style>
        <p:txBody>
          <a:bodyPr wrap="square" lIns="0" tIns="10080" rIns="0" bIns="0">
            <a:spAutoFit/>
          </a:bodyPr>
          <a:lstStyle/>
          <a:p>
            <a:pPr marL="1261800" indent="-1252080" algn="ctr">
              <a:spcBef>
                <a:spcPts val="79"/>
              </a:spcBef>
            </a:pPr>
            <a:r>
              <a:rPr lang="ru-RU" sz="1050" strike="noStrike" spc="-4" dirty="0">
                <a:solidFill>
                  <a:srgbClr val="000000"/>
                </a:solidFill>
                <a:latin typeface="Arial Black"/>
              </a:rPr>
              <a:t>НАЧАЛО БИЗНЕСА/САМОЗАНЯТЫЕ/ПРОДВИЖЕНИЕ БРЕНДОВ</a:t>
            </a:r>
          </a:p>
          <a:p>
            <a:pPr marL="1261800" indent="-1252080" algn="ctr">
              <a:spcBef>
                <a:spcPts val="79"/>
              </a:spcBef>
            </a:pPr>
            <a:r>
              <a:rPr lang="ru-RU" sz="1050" strike="noStrike" spc="-4" dirty="0">
                <a:solidFill>
                  <a:srgbClr val="000000"/>
                </a:solidFill>
                <a:latin typeface="Arial Black"/>
              </a:rPr>
              <a:t>ЦЕНТР ПОДДЕРЖКИ ПРЕДПРИНИМАТЕЛЬСТВА </a:t>
            </a:r>
          </a:p>
          <a:p>
            <a:pPr marL="1261800" indent="-1252080" algn="ctr">
              <a:spcBef>
                <a:spcPts val="79"/>
              </a:spcBef>
            </a:pPr>
            <a:r>
              <a:rPr lang="ru-RU" sz="1200" b="1" dirty="0">
                <a:solidFill>
                  <a:schemeClr val="tx1"/>
                </a:solidFill>
                <a:latin typeface="Arial Black" panose="020B0A04020102020204" pitchFamily="34" charset="0"/>
                <a:ea typeface="Arial"/>
                <a:cs typeface="Arial"/>
                <a:sym typeface="Arial"/>
              </a:rPr>
              <a:t>Итоги 2021</a:t>
            </a:r>
            <a:r>
              <a:rPr lang="en-US" sz="1200" b="1" strike="noStrike" spc="-1" dirty="0">
                <a:solidFill>
                  <a:srgbClr val="000000"/>
                </a:solidFill>
                <a:latin typeface="Arial Black"/>
                <a:ea typeface="Arial"/>
              </a:rPr>
              <a:t> г.</a:t>
            </a:r>
            <a:endParaRPr lang="ru-RU" sz="1200" b="0" strike="noStrike" spc="-1" dirty="0">
              <a:latin typeface="Arial"/>
            </a:endParaRPr>
          </a:p>
          <a:p>
            <a:pPr marL="1261800" indent="-1252080" algn="ctr">
              <a:lnSpc>
                <a:spcPct val="100000"/>
              </a:lnSpc>
              <a:spcBef>
                <a:spcPts val="79"/>
              </a:spcBef>
            </a:pPr>
            <a:r>
              <a:rPr lang="ru-RU" sz="1200" b="0" strike="noStrike" spc="-4" dirty="0">
                <a:solidFill>
                  <a:srgbClr val="000000"/>
                </a:solidFill>
                <a:latin typeface="Arial Black"/>
                <a:ea typeface="Arial"/>
              </a:rPr>
              <a:t>Руководитель  Михайлова Елена Владимировна</a:t>
            </a:r>
          </a:p>
        </p:txBody>
      </p:sp>
      <p:sp>
        <p:nvSpPr>
          <p:cNvPr id="156" name="CustomShape 2"/>
          <p:cNvSpPr/>
          <p:nvPr/>
        </p:nvSpPr>
        <p:spPr>
          <a:xfrm>
            <a:off x="652320" y="1456920"/>
            <a:ext cx="2072160" cy="734608"/>
          </a:xfrm>
          <a:prstGeom prst="rect">
            <a:avLst/>
          </a:prstGeom>
          <a:noFill/>
          <a:ln>
            <a:noFill/>
          </a:ln>
        </p:spPr>
        <p:style>
          <a:lnRef idx="0">
            <a:scrgbClr r="0" g="0" b="0"/>
          </a:lnRef>
          <a:fillRef idx="0">
            <a:scrgbClr r="0" g="0" b="0"/>
          </a:fillRef>
          <a:effectRef idx="0">
            <a:scrgbClr r="0" g="0" b="0"/>
          </a:effectRef>
          <a:fontRef idx="minor"/>
        </p:style>
        <p:txBody>
          <a:bodyPr lIns="0" tIns="10080" rIns="0" bIns="0">
            <a:spAutoFit/>
          </a:bodyPr>
          <a:lstStyle/>
          <a:p>
            <a:pPr>
              <a:lnSpc>
                <a:spcPct val="100000"/>
              </a:lnSpc>
            </a:pPr>
            <a:r>
              <a:rPr lang="ru-RU" sz="1569" b="1" strike="noStrike" spc="-21" dirty="0">
                <a:solidFill>
                  <a:srgbClr val="521F12"/>
                </a:solidFill>
                <a:latin typeface="Arial"/>
              </a:rPr>
              <a:t>        </a:t>
            </a:r>
            <a:r>
              <a:rPr lang="ru-RU" sz="1569" b="0" strike="noStrike" spc="-21" dirty="0">
                <a:solidFill>
                  <a:srgbClr val="521F12"/>
                </a:solidFill>
                <a:latin typeface="Arial"/>
              </a:rPr>
              <a:t>	</a:t>
            </a:r>
            <a:endParaRPr lang="ru-RU" sz="1569" b="0" strike="noStrike" spc="-1" dirty="0">
              <a:latin typeface="Arial"/>
            </a:endParaRPr>
          </a:p>
          <a:p>
            <a:pPr>
              <a:lnSpc>
                <a:spcPct val="100000"/>
              </a:lnSpc>
            </a:pPr>
            <a:r>
              <a:rPr lang="ru-RU" sz="1569" b="1" strike="noStrike" spc="-21" dirty="0">
                <a:solidFill>
                  <a:srgbClr val="521F12"/>
                </a:solidFill>
                <a:latin typeface="Arial"/>
              </a:rPr>
              <a:t>	    </a:t>
            </a:r>
            <a:endParaRPr lang="ru-RU" sz="1569" b="0" strike="noStrike" spc="-1" dirty="0">
              <a:latin typeface="Arial"/>
            </a:endParaRPr>
          </a:p>
          <a:p>
            <a:pPr>
              <a:lnSpc>
                <a:spcPct val="100000"/>
              </a:lnSpc>
            </a:pPr>
            <a:endParaRPr lang="ru-RU" sz="1569" b="0" strike="noStrike" spc="-1" dirty="0">
              <a:latin typeface="Arial"/>
            </a:endParaRPr>
          </a:p>
        </p:txBody>
      </p:sp>
      <p:sp>
        <p:nvSpPr>
          <p:cNvPr id="157" name="CustomShape 3"/>
          <p:cNvSpPr/>
          <p:nvPr/>
        </p:nvSpPr>
        <p:spPr>
          <a:xfrm>
            <a:off x="661953" y="2289704"/>
            <a:ext cx="5345640" cy="330480"/>
          </a:xfrm>
          <a:prstGeom prst="rect">
            <a:avLst/>
          </a:prstGeom>
          <a:noFill/>
          <a:ln>
            <a:noFill/>
          </a:ln>
        </p:spPr>
        <p:style>
          <a:lnRef idx="0">
            <a:scrgbClr r="0" g="0" b="0"/>
          </a:lnRef>
          <a:fillRef idx="0">
            <a:scrgbClr r="0" g="0" b="0"/>
          </a:fillRef>
          <a:effectRef idx="0">
            <a:scrgbClr r="0" g="0" b="0"/>
          </a:effectRef>
          <a:fontRef idx="minor"/>
        </p:style>
      </p:sp>
      <p:sp>
        <p:nvSpPr>
          <p:cNvPr id="158" name="TextShape 4"/>
          <p:cNvSpPr txBox="1"/>
          <p:nvPr/>
        </p:nvSpPr>
        <p:spPr>
          <a:xfrm>
            <a:off x="10089720" y="7128000"/>
            <a:ext cx="461880" cy="280800"/>
          </a:xfrm>
          <a:prstGeom prst="rect">
            <a:avLst/>
          </a:prstGeom>
          <a:noFill/>
          <a:ln>
            <a:noFill/>
          </a:ln>
        </p:spPr>
        <p:txBody>
          <a:bodyPr lIns="0" tIns="0" rIns="0" bIns="0">
            <a:noAutofit/>
          </a:bodyPr>
          <a:lstStyle/>
          <a:p>
            <a:pPr algn="r">
              <a:lnSpc>
                <a:spcPct val="100000"/>
              </a:lnSpc>
            </a:pPr>
            <a:endParaRPr lang="ru-RU" sz="1800" b="0" strike="noStrike" spc="-1" dirty="0">
              <a:latin typeface="Times New Roman"/>
            </a:endParaRPr>
          </a:p>
        </p:txBody>
      </p:sp>
      <p:grpSp>
        <p:nvGrpSpPr>
          <p:cNvPr id="159" name="Group 5"/>
          <p:cNvGrpSpPr/>
          <p:nvPr/>
        </p:nvGrpSpPr>
        <p:grpSpPr>
          <a:xfrm>
            <a:off x="325341" y="874644"/>
            <a:ext cx="10056706" cy="1862061"/>
            <a:chOff x="306535" y="1005396"/>
            <a:chExt cx="9922494" cy="1862061"/>
          </a:xfrm>
        </p:grpSpPr>
        <p:sp>
          <p:nvSpPr>
            <p:cNvPr id="160" name="CustomShape 6"/>
            <p:cNvSpPr/>
            <p:nvPr/>
          </p:nvSpPr>
          <p:spPr>
            <a:xfrm>
              <a:off x="929210" y="1050083"/>
              <a:ext cx="9299818" cy="402171"/>
            </a:xfrm>
            <a:prstGeom prst="round2DiagRect">
              <a:avLst>
                <a:gd name="adj1" fmla="val 16667"/>
                <a:gd name="adj2" fmla="val 0"/>
              </a:avLst>
            </a:prstGeom>
            <a:solidFill>
              <a:srgbClr val="F4903E"/>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just"/>
              <a:r>
                <a:rPr lang="ru-RU" sz="1400" b="1" strike="noStrike" spc="-1" dirty="0">
                  <a:solidFill>
                    <a:srgbClr val="000000"/>
                  </a:solidFill>
                  <a:latin typeface="Calibri"/>
                </a:rPr>
                <a:t>Поддержка самозанятых </a:t>
              </a:r>
              <a:r>
                <a:rPr lang="ru-RU" sz="1400" b="1" spc="-1" dirty="0">
                  <a:solidFill>
                    <a:srgbClr val="000000"/>
                  </a:solidFill>
                  <a:latin typeface="Calibri"/>
                </a:rPr>
                <a:t>319</a:t>
              </a:r>
              <a:r>
                <a:rPr lang="ru-RU" sz="1400" b="1" strike="noStrike" spc="-1" dirty="0">
                  <a:solidFill>
                    <a:srgbClr val="000000"/>
                  </a:solidFill>
                  <a:latin typeface="Calibri"/>
                </a:rPr>
                <a:t> участников:</a:t>
              </a:r>
              <a:endParaRPr lang="ru-RU" sz="1400" b="0" strike="noStrike" spc="-1" dirty="0">
                <a:latin typeface="Arial"/>
              </a:endParaRPr>
            </a:p>
          </p:txBody>
        </p:sp>
        <p:grpSp>
          <p:nvGrpSpPr>
            <p:cNvPr id="161" name="Group 7"/>
            <p:cNvGrpSpPr/>
            <p:nvPr/>
          </p:nvGrpSpPr>
          <p:grpSpPr>
            <a:xfrm>
              <a:off x="306535" y="1005396"/>
              <a:ext cx="9922494" cy="1862061"/>
              <a:chOff x="306535" y="1005396"/>
              <a:chExt cx="9922494" cy="1862061"/>
            </a:xfrm>
          </p:grpSpPr>
          <p:sp>
            <p:nvSpPr>
              <p:cNvPr id="162" name="CustomShape 8"/>
              <p:cNvSpPr/>
              <p:nvPr/>
            </p:nvSpPr>
            <p:spPr>
              <a:xfrm>
                <a:off x="311308" y="2390371"/>
                <a:ext cx="492466" cy="477086"/>
              </a:xfrm>
              <a:prstGeom prst="teardrop">
                <a:avLst>
                  <a:gd name="adj" fmla="val 100000"/>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ru-RU" sz="2460" b="1" strike="noStrike" spc="-1" dirty="0">
                    <a:solidFill>
                      <a:srgbClr val="FFFFFF"/>
                    </a:solidFill>
                    <a:latin typeface="Calibri"/>
                  </a:rPr>
                  <a:t>2</a:t>
                </a:r>
                <a:endParaRPr lang="ru-RU" sz="2460" b="0" strike="noStrike" spc="-1" dirty="0">
                  <a:latin typeface="Arial"/>
                </a:endParaRPr>
              </a:p>
            </p:txBody>
          </p:sp>
          <p:sp>
            <p:nvSpPr>
              <p:cNvPr id="163" name="CustomShape 9"/>
              <p:cNvSpPr/>
              <p:nvPr/>
            </p:nvSpPr>
            <p:spPr>
              <a:xfrm>
                <a:off x="306535" y="1005396"/>
                <a:ext cx="512785" cy="477086"/>
              </a:xfrm>
              <a:prstGeom prst="teardrop">
                <a:avLst>
                  <a:gd name="adj" fmla="val 100000"/>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ru-RU" sz="2460" b="1" strike="noStrike" spc="-1" dirty="0">
                    <a:solidFill>
                      <a:srgbClr val="FFFFFF"/>
                    </a:solidFill>
                    <a:latin typeface="Calibri"/>
                  </a:rPr>
                  <a:t>1</a:t>
                </a:r>
                <a:endParaRPr lang="ru-RU" sz="2460" b="0" strike="noStrike" spc="-1" dirty="0">
                  <a:latin typeface="Arial"/>
                </a:endParaRPr>
              </a:p>
            </p:txBody>
          </p:sp>
          <p:sp>
            <p:nvSpPr>
              <p:cNvPr id="164" name="CustomShape 10"/>
              <p:cNvSpPr/>
              <p:nvPr/>
            </p:nvSpPr>
            <p:spPr>
              <a:xfrm>
                <a:off x="992855" y="2397554"/>
                <a:ext cx="9236174" cy="413251"/>
              </a:xfrm>
              <a:prstGeom prst="round2DiagRect">
                <a:avLst>
                  <a:gd name="adj1" fmla="val 15314"/>
                  <a:gd name="adj2" fmla="val 0"/>
                </a:avLst>
              </a:prstGeom>
              <a:solidFill>
                <a:srgbClr val="F4903E"/>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just">
                  <a:lnSpc>
                    <a:spcPct val="100000"/>
                  </a:lnSpc>
                </a:pPr>
                <a:r>
                  <a:rPr lang="ru-RU" sz="1400" b="1" spc="-1" dirty="0">
                    <a:solidFill>
                      <a:srgbClr val="000000"/>
                    </a:solidFill>
                    <a:latin typeface="Calibri"/>
                  </a:rPr>
                  <a:t>Организованы и проведены мероприятия </a:t>
                </a:r>
                <a:r>
                  <a:rPr lang="ru-RU" sz="1400" spc="-1" dirty="0">
                    <a:solidFill>
                      <a:srgbClr val="000000"/>
                    </a:solidFill>
                  </a:rPr>
                  <a:t>с количеством </a:t>
                </a:r>
                <a:r>
                  <a:rPr lang="ru-RU" sz="1400" b="1" spc="-1" dirty="0">
                    <a:solidFill>
                      <a:srgbClr val="000000"/>
                    </a:solidFill>
                  </a:rPr>
                  <a:t>1986 </a:t>
                </a:r>
                <a:r>
                  <a:rPr lang="ru-RU" sz="1400" spc="-1" dirty="0">
                    <a:solidFill>
                      <a:srgbClr val="000000"/>
                    </a:solidFill>
                  </a:rPr>
                  <a:t>участников</a:t>
                </a:r>
                <a:endParaRPr lang="ru-RU" sz="1400" b="1" spc="-1" dirty="0">
                  <a:solidFill>
                    <a:srgbClr val="000000"/>
                  </a:solidFill>
                  <a:latin typeface="Calibri"/>
                </a:endParaRPr>
              </a:p>
            </p:txBody>
          </p:sp>
        </p:grpSp>
      </p:grpSp>
      <p:grpSp>
        <p:nvGrpSpPr>
          <p:cNvPr id="166" name="Group 12"/>
          <p:cNvGrpSpPr/>
          <p:nvPr/>
        </p:nvGrpSpPr>
        <p:grpSpPr>
          <a:xfrm>
            <a:off x="297551" y="3754617"/>
            <a:ext cx="10060987" cy="1607380"/>
            <a:chOff x="-5465474" y="4898631"/>
            <a:chExt cx="10863831" cy="1388665"/>
          </a:xfrm>
        </p:grpSpPr>
        <p:sp>
          <p:nvSpPr>
            <p:cNvPr id="167" name="CustomShape 13"/>
            <p:cNvSpPr/>
            <p:nvPr/>
          </p:nvSpPr>
          <p:spPr>
            <a:xfrm>
              <a:off x="54657" y="4898631"/>
              <a:ext cx="564816" cy="431144"/>
            </a:xfrm>
            <a:prstGeom prst="teardrop">
              <a:avLst>
                <a:gd name="adj" fmla="val 100000"/>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ru-RU" sz="2460" b="1" spc="-1" dirty="0">
                  <a:solidFill>
                    <a:srgbClr val="FFFFFF"/>
                  </a:solidFill>
                  <a:latin typeface="Calibri"/>
                </a:rPr>
                <a:t>4</a:t>
              </a:r>
              <a:endParaRPr lang="ru-RU" sz="2460" b="0" strike="noStrike" spc="-1" dirty="0">
                <a:latin typeface="Arial"/>
              </a:endParaRPr>
            </a:p>
          </p:txBody>
        </p:sp>
        <p:sp>
          <p:nvSpPr>
            <p:cNvPr id="169" name="CustomShape 15"/>
            <p:cNvSpPr/>
            <p:nvPr/>
          </p:nvSpPr>
          <p:spPr>
            <a:xfrm>
              <a:off x="-4749610" y="5916373"/>
              <a:ext cx="10147967" cy="269521"/>
            </a:xfrm>
            <a:prstGeom prst="round2DiagRect">
              <a:avLst>
                <a:gd name="adj1" fmla="val 16667"/>
                <a:gd name="adj2" fmla="val 0"/>
              </a:avLst>
            </a:prstGeom>
            <a:solidFill>
              <a:srgbClr val="F4903E"/>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r>
                <a:rPr lang="ru-RU" sz="1400" b="1" spc="-1" dirty="0">
                  <a:solidFill>
                    <a:srgbClr val="000000"/>
                  </a:solidFill>
                  <a:latin typeface="Calibri"/>
                </a:rPr>
                <a:t>Оказаны комплексные услуги </a:t>
              </a:r>
              <a:r>
                <a:rPr lang="ru-RU" sz="1400" i="1" spc="-1" dirty="0">
                  <a:solidFill>
                    <a:srgbClr val="000000"/>
                  </a:solidFill>
                </a:rPr>
                <a:t>для </a:t>
              </a:r>
              <a:r>
                <a:rPr lang="ru-RU" sz="1400" b="1" i="1" spc="-1" dirty="0">
                  <a:solidFill>
                    <a:srgbClr val="000000"/>
                  </a:solidFill>
                </a:rPr>
                <a:t>410 СМСП</a:t>
              </a:r>
              <a:endParaRPr lang="ru-RU" sz="1400" b="1" i="1" spc="-1" dirty="0">
                <a:solidFill>
                  <a:srgbClr val="000000"/>
                </a:solidFill>
                <a:latin typeface="Calibri"/>
              </a:endParaRPr>
            </a:p>
          </p:txBody>
        </p:sp>
        <p:sp>
          <p:nvSpPr>
            <p:cNvPr id="171" name="CustomShape 17"/>
            <p:cNvSpPr/>
            <p:nvPr/>
          </p:nvSpPr>
          <p:spPr>
            <a:xfrm>
              <a:off x="-5465474" y="5880561"/>
              <a:ext cx="553711" cy="406735"/>
            </a:xfrm>
            <a:prstGeom prst="teardrop">
              <a:avLst>
                <a:gd name="adj" fmla="val 100000"/>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ru-RU" sz="2460" b="1" spc="-1" dirty="0">
                  <a:solidFill>
                    <a:srgbClr val="FFFFFF"/>
                  </a:solidFill>
                  <a:latin typeface="Calibri"/>
                </a:rPr>
                <a:t>5</a:t>
              </a:r>
              <a:endParaRPr lang="ru-RU" sz="2460" b="0" strike="noStrike" spc="-1" dirty="0">
                <a:latin typeface="Arial"/>
              </a:endParaRPr>
            </a:p>
          </p:txBody>
        </p:sp>
      </p:grpSp>
      <p:sp>
        <p:nvSpPr>
          <p:cNvPr id="173" name="Line 19"/>
          <p:cNvSpPr/>
          <p:nvPr/>
        </p:nvSpPr>
        <p:spPr>
          <a:xfrm flipV="1">
            <a:off x="960512" y="842417"/>
            <a:ext cx="9302833" cy="14048"/>
          </a:xfrm>
          <a:prstGeom prst="line">
            <a:avLst/>
          </a:prstGeom>
          <a:ln w="31680">
            <a:solidFill>
              <a:srgbClr val="E44328"/>
            </a:solidFill>
          </a:ln>
        </p:spPr>
        <p:style>
          <a:lnRef idx="1">
            <a:schemeClr val="accent1"/>
          </a:lnRef>
          <a:fillRef idx="0">
            <a:schemeClr val="accent1"/>
          </a:fillRef>
          <a:effectRef idx="0">
            <a:schemeClr val="accent1"/>
          </a:effectRef>
          <a:fontRef idx="minor"/>
        </p:style>
      </p:sp>
      <p:sp>
        <p:nvSpPr>
          <p:cNvPr id="174" name="CustomShape 20"/>
          <p:cNvSpPr/>
          <p:nvPr/>
        </p:nvSpPr>
        <p:spPr>
          <a:xfrm>
            <a:off x="1025435" y="1290614"/>
            <a:ext cx="9260688" cy="1004975"/>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marL="171450" indent="-171450" algn="just">
              <a:lnSpc>
                <a:spcPct val="90000"/>
              </a:lnSpc>
              <a:buFontTx/>
              <a:buChar char="-"/>
            </a:pPr>
            <a:r>
              <a:rPr lang="ru-RU" sz="1100" b="1" strike="noStrike" spc="-1" dirty="0">
                <a:solidFill>
                  <a:srgbClr val="000000"/>
                </a:solidFill>
              </a:rPr>
              <a:t>Тренинги</a:t>
            </a:r>
            <a:r>
              <a:rPr lang="ru-RU" sz="1100" b="0" strike="noStrike" spc="-1" dirty="0">
                <a:solidFill>
                  <a:srgbClr val="000000"/>
                </a:solidFill>
              </a:rPr>
              <a:t> «Marketing </a:t>
            </a:r>
            <a:r>
              <a:rPr lang="ru-RU" sz="1100" b="0" strike="noStrike" spc="-1" dirty="0" err="1">
                <a:solidFill>
                  <a:srgbClr val="000000"/>
                </a:solidFill>
              </a:rPr>
              <a:t>Workshop</a:t>
            </a:r>
            <a:r>
              <a:rPr lang="ru-RU" sz="1100" spc="-1" dirty="0">
                <a:solidFill>
                  <a:srgbClr val="000000"/>
                </a:solidFill>
              </a:rPr>
              <a:t>» </a:t>
            </a:r>
            <a:r>
              <a:rPr lang="ru-RU" sz="1100" b="1" spc="-1" dirty="0">
                <a:solidFill>
                  <a:srgbClr val="000000"/>
                </a:solidFill>
              </a:rPr>
              <a:t>- 42 участника</a:t>
            </a:r>
            <a:endParaRPr lang="ru-RU" sz="1100" b="1" strike="noStrike" spc="-1" dirty="0">
              <a:solidFill>
                <a:srgbClr val="000000"/>
              </a:solidFill>
            </a:endParaRPr>
          </a:p>
          <a:p>
            <a:pPr marL="171450" indent="-171450" algn="just">
              <a:lnSpc>
                <a:spcPct val="90000"/>
              </a:lnSpc>
              <a:buFontTx/>
              <a:buChar char="-"/>
            </a:pPr>
            <a:r>
              <a:rPr lang="ru-RU" sz="1100" b="1" strike="noStrike" spc="-1" dirty="0">
                <a:solidFill>
                  <a:srgbClr val="000000"/>
                </a:solidFill>
              </a:rPr>
              <a:t>Вебинары</a:t>
            </a:r>
            <a:r>
              <a:rPr lang="ru-RU" sz="1100" b="0" strike="noStrike" spc="-1" dirty="0">
                <a:solidFill>
                  <a:srgbClr val="000000"/>
                </a:solidFill>
              </a:rPr>
              <a:t>  «Преимущества статуса самозанятый», "Продвижение в </a:t>
            </a:r>
            <a:r>
              <a:rPr lang="ru-RU" sz="1100" b="0" strike="noStrike" spc="-1" dirty="0" err="1">
                <a:solidFill>
                  <a:srgbClr val="000000"/>
                </a:solidFill>
              </a:rPr>
              <a:t>Instagram</a:t>
            </a:r>
            <a:r>
              <a:rPr lang="ru-RU" sz="1100" b="0" strike="noStrike" spc="-1" dirty="0">
                <a:solidFill>
                  <a:srgbClr val="000000"/>
                </a:solidFill>
              </a:rPr>
              <a:t> с нуля для самозанятых", "Финансовое благополучие и разумное управление личным капиталом" и др. </a:t>
            </a:r>
            <a:r>
              <a:rPr lang="ru-RU" sz="1100" b="1" strike="noStrike" spc="-1" dirty="0">
                <a:solidFill>
                  <a:srgbClr val="000000"/>
                </a:solidFill>
              </a:rPr>
              <a:t>217 участников</a:t>
            </a:r>
          </a:p>
          <a:p>
            <a:pPr marL="171450" indent="-171450" algn="just">
              <a:lnSpc>
                <a:spcPct val="90000"/>
              </a:lnSpc>
              <a:buFontTx/>
              <a:buChar char="-"/>
            </a:pPr>
            <a:r>
              <a:rPr lang="ru-RU" sz="1100" b="1" strike="noStrike" spc="-1" dirty="0">
                <a:solidFill>
                  <a:srgbClr val="000000"/>
                </a:solidFill>
              </a:rPr>
              <a:t>Наставничество для самозанятых </a:t>
            </a:r>
            <a:r>
              <a:rPr lang="ru-RU" sz="1100" b="0" strike="noStrike" spc="-1" dirty="0">
                <a:solidFill>
                  <a:srgbClr val="000000"/>
                </a:solidFill>
              </a:rPr>
              <a:t>- </a:t>
            </a:r>
            <a:r>
              <a:rPr lang="ru-RU" sz="1100" b="1" strike="noStrike" spc="-1" dirty="0">
                <a:solidFill>
                  <a:srgbClr val="000000"/>
                </a:solidFill>
              </a:rPr>
              <a:t>42 участника</a:t>
            </a:r>
            <a:r>
              <a:rPr lang="ru-RU" sz="1100" b="0" strike="noStrike" spc="-1" dirty="0">
                <a:solidFill>
                  <a:srgbClr val="000000"/>
                </a:solidFill>
              </a:rPr>
              <a:t>, </a:t>
            </a:r>
            <a:r>
              <a:rPr lang="ru-RU" sz="1100" b="1" strike="noStrike" spc="-1" dirty="0">
                <a:solidFill>
                  <a:srgbClr val="000000"/>
                </a:solidFill>
              </a:rPr>
              <a:t>5 наставников</a:t>
            </a:r>
          </a:p>
          <a:p>
            <a:pPr marL="171450" indent="-171450" algn="just">
              <a:lnSpc>
                <a:spcPct val="90000"/>
              </a:lnSpc>
              <a:buFontTx/>
              <a:buChar char="-"/>
            </a:pPr>
            <a:r>
              <a:rPr lang="ru-RU" sz="1100" b="1" spc="-1" dirty="0">
                <a:solidFill>
                  <a:srgbClr val="000000"/>
                </a:solidFill>
              </a:rPr>
              <a:t>Услуги:</a:t>
            </a:r>
            <a:r>
              <a:rPr lang="ru-RU" sz="1100" spc="-1" dirty="0">
                <a:solidFill>
                  <a:srgbClr val="000000"/>
                </a:solidFill>
              </a:rPr>
              <a:t> Упаковка и ведение социальной сети, создание визуального контент-плана, разработка фирменного стиля, таргетированная реклама в </a:t>
            </a:r>
            <a:r>
              <a:rPr lang="en-US" sz="1100" spc="-1" dirty="0" err="1">
                <a:solidFill>
                  <a:srgbClr val="000000"/>
                </a:solidFill>
              </a:rPr>
              <a:t>instagram</a:t>
            </a:r>
            <a:r>
              <a:rPr lang="ru-RU" sz="1100" spc="-1" dirty="0">
                <a:solidFill>
                  <a:srgbClr val="000000"/>
                </a:solidFill>
              </a:rPr>
              <a:t> – </a:t>
            </a:r>
            <a:r>
              <a:rPr lang="ru-RU" sz="1100" b="1" spc="-1" dirty="0">
                <a:solidFill>
                  <a:srgbClr val="000000"/>
                </a:solidFill>
              </a:rPr>
              <a:t>60</a:t>
            </a:r>
            <a:r>
              <a:rPr lang="ru-RU" sz="1100" spc="-1" dirty="0">
                <a:solidFill>
                  <a:srgbClr val="000000"/>
                </a:solidFill>
              </a:rPr>
              <a:t> человек</a:t>
            </a:r>
            <a:endParaRPr lang="ru-RU" sz="1100" b="0" strike="noStrike" spc="-1" dirty="0">
              <a:solidFill>
                <a:srgbClr val="000000"/>
              </a:solidFill>
            </a:endParaRPr>
          </a:p>
        </p:txBody>
      </p:sp>
      <p:sp>
        <p:nvSpPr>
          <p:cNvPr id="26" name="CustomShape 21">
            <a:extLst>
              <a:ext uri="{FF2B5EF4-FFF2-40B4-BE49-F238E27FC236}">
                <a16:creationId xmlns:a16="http://schemas.microsoft.com/office/drawing/2014/main" id="{5A4BB0CE-6D91-4DC3-A431-B5E7A11B4F8A}"/>
              </a:ext>
            </a:extLst>
          </p:cNvPr>
          <p:cNvSpPr/>
          <p:nvPr/>
        </p:nvSpPr>
        <p:spPr>
          <a:xfrm>
            <a:off x="1025435" y="2666872"/>
            <a:ext cx="9333103" cy="1106542"/>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marL="171450" indent="-171450" algn="just">
              <a:lnSpc>
                <a:spcPct val="100000"/>
              </a:lnSpc>
              <a:buFontTx/>
              <a:buChar char="-"/>
            </a:pPr>
            <a:r>
              <a:rPr lang="ru-RU" sz="1100" b="1" spc="-1" dirty="0">
                <a:solidFill>
                  <a:srgbClr val="000000"/>
                </a:solidFill>
                <a:latin typeface="Calibri"/>
              </a:rPr>
              <a:t>Форумы</a:t>
            </a:r>
            <a:r>
              <a:rPr lang="ru-RU" sz="1100" spc="-1" dirty="0">
                <a:solidFill>
                  <a:srgbClr val="000000"/>
                </a:solidFill>
                <a:latin typeface="Calibri"/>
              </a:rPr>
              <a:t> «День предпринимателя «Прокачай свой бренд», «Спецодежда», «Мой бизнес. Курс 2022» с количеством </a:t>
            </a:r>
            <a:r>
              <a:rPr lang="ru-RU" sz="1100" spc="-1" dirty="0">
                <a:solidFill>
                  <a:srgbClr val="000000"/>
                </a:solidFill>
              </a:rPr>
              <a:t>участнико</a:t>
            </a:r>
            <a:r>
              <a:rPr lang="ru-RU" sz="1100" spc="-1" dirty="0">
                <a:solidFill>
                  <a:srgbClr val="000000"/>
                </a:solidFill>
                <a:latin typeface="Calibri"/>
              </a:rPr>
              <a:t>в </a:t>
            </a:r>
            <a:r>
              <a:rPr lang="ru-RU" sz="1100" b="1" spc="-1" dirty="0">
                <a:solidFill>
                  <a:srgbClr val="000000"/>
                </a:solidFill>
                <a:latin typeface="Calibri"/>
              </a:rPr>
              <a:t>295 СМСП</a:t>
            </a:r>
          </a:p>
          <a:p>
            <a:pPr marL="171450" indent="-171450" algn="just">
              <a:lnSpc>
                <a:spcPct val="100000"/>
              </a:lnSpc>
              <a:buFontTx/>
              <a:buChar char="-"/>
            </a:pPr>
            <a:r>
              <a:rPr lang="ru-RU" sz="1100" b="1" spc="-1" dirty="0">
                <a:solidFill>
                  <a:srgbClr val="000000"/>
                </a:solidFill>
                <a:latin typeface="Calibri"/>
              </a:rPr>
              <a:t>Вебинары</a:t>
            </a:r>
            <a:r>
              <a:rPr lang="ru-RU" sz="1100" spc="-1" dirty="0">
                <a:solidFill>
                  <a:srgbClr val="000000"/>
                </a:solidFill>
                <a:latin typeface="Calibri"/>
              </a:rPr>
              <a:t> по темам: продвижение в соц. сетях и интернете, выход на маркетплейсы, маркетинг и продажи</a:t>
            </a:r>
            <a:r>
              <a:rPr lang="ru-RU" sz="1100" spc="-1" dirty="0">
                <a:solidFill>
                  <a:srgbClr val="000000"/>
                </a:solidFill>
              </a:rPr>
              <a:t>, юридические </a:t>
            </a:r>
            <a:r>
              <a:rPr lang="ru-RU" sz="1100" spc="-1" dirty="0">
                <a:solidFill>
                  <a:srgbClr val="000000"/>
                </a:solidFill>
                <a:latin typeface="Calibri"/>
              </a:rPr>
              <a:t>и бухгалтерские аспекты ведения бизнеса с количеством </a:t>
            </a:r>
            <a:r>
              <a:rPr lang="ru-RU" sz="1100" b="1" spc="-1" dirty="0">
                <a:solidFill>
                  <a:srgbClr val="000000"/>
                </a:solidFill>
                <a:latin typeface="Calibri"/>
              </a:rPr>
              <a:t>1378 участников</a:t>
            </a:r>
          </a:p>
          <a:p>
            <a:pPr marL="171450" indent="-171450" algn="just">
              <a:lnSpc>
                <a:spcPct val="100000"/>
              </a:lnSpc>
              <a:buFontTx/>
              <a:buChar char="-"/>
            </a:pPr>
            <a:r>
              <a:rPr lang="ru-RU" sz="1100" b="1" spc="-1" dirty="0">
                <a:solidFill>
                  <a:srgbClr val="000000"/>
                </a:solidFill>
                <a:latin typeface="Calibri"/>
              </a:rPr>
              <a:t>Тренинги корпорации МСП</a:t>
            </a:r>
            <a:r>
              <a:rPr lang="ru-RU" sz="1100" spc="-1" dirty="0">
                <a:solidFill>
                  <a:srgbClr val="000000"/>
                </a:solidFill>
                <a:latin typeface="Calibri"/>
              </a:rPr>
              <a:t>– Азбука предпринимателя, Генерация бизнес идеи, Школа предпринимательства, Бизнес по франшизе, Консультационная поддержка, </a:t>
            </a:r>
            <a:r>
              <a:rPr lang="ru-RU" sz="1100" spc="-1" dirty="0">
                <a:solidFill>
                  <a:srgbClr val="000000"/>
                </a:solidFill>
              </a:rPr>
              <a:t>Финансовая поддержка, Мама предприниматель - </a:t>
            </a:r>
            <a:r>
              <a:rPr lang="ru-RU" sz="1100" b="1" spc="-1" dirty="0">
                <a:solidFill>
                  <a:srgbClr val="000000"/>
                </a:solidFill>
                <a:latin typeface="Calibri"/>
              </a:rPr>
              <a:t>246 участников</a:t>
            </a:r>
            <a:endParaRPr lang="ru-RU" sz="1100" spc="-1" dirty="0">
              <a:solidFill>
                <a:srgbClr val="000000"/>
              </a:solidFill>
              <a:latin typeface="Calibri"/>
            </a:endParaRPr>
          </a:p>
          <a:p>
            <a:pPr marL="171450" indent="-171450" algn="just">
              <a:lnSpc>
                <a:spcPct val="100000"/>
              </a:lnSpc>
              <a:buFontTx/>
              <a:buChar char="-"/>
            </a:pPr>
            <a:r>
              <a:rPr lang="ru-RU" sz="1100" b="1" spc="-1" dirty="0">
                <a:solidFill>
                  <a:srgbClr val="000000"/>
                </a:solidFill>
                <a:latin typeface="Calibri"/>
              </a:rPr>
              <a:t>Бизнес-наставничество 2021</a:t>
            </a:r>
            <a:r>
              <a:rPr lang="ru-RU" sz="1100" spc="-1" dirty="0">
                <a:solidFill>
                  <a:srgbClr val="000000"/>
                </a:solidFill>
                <a:latin typeface="Calibri"/>
              </a:rPr>
              <a:t> - </a:t>
            </a:r>
            <a:r>
              <a:rPr lang="ru-RU" sz="1100" b="1" spc="-1" dirty="0">
                <a:solidFill>
                  <a:srgbClr val="000000"/>
                </a:solidFill>
                <a:latin typeface="Calibri"/>
              </a:rPr>
              <a:t>67 участников</a:t>
            </a:r>
            <a:r>
              <a:rPr lang="ru-RU" sz="1100" spc="-1" dirty="0">
                <a:solidFill>
                  <a:srgbClr val="000000"/>
                </a:solidFill>
                <a:latin typeface="Calibri"/>
              </a:rPr>
              <a:t>, </a:t>
            </a:r>
            <a:r>
              <a:rPr lang="ru-RU" sz="1100" b="1" spc="-1" dirty="0">
                <a:solidFill>
                  <a:srgbClr val="000000"/>
                </a:solidFill>
                <a:latin typeface="Calibri"/>
              </a:rPr>
              <a:t>6 групп с наставниками </a:t>
            </a:r>
            <a:r>
              <a:rPr lang="ru-RU" sz="1100" spc="-1" dirty="0">
                <a:solidFill>
                  <a:srgbClr val="000000"/>
                </a:solidFill>
                <a:latin typeface="Calibri"/>
              </a:rPr>
              <a:t>из разных сфер бизнеса, </a:t>
            </a:r>
            <a:r>
              <a:rPr lang="ru-RU" sz="1100" b="1" spc="-1" dirty="0">
                <a:solidFill>
                  <a:srgbClr val="000000"/>
                </a:solidFill>
                <a:latin typeface="Calibri"/>
              </a:rPr>
              <a:t>20 участников в работе с наставниками</a:t>
            </a:r>
          </a:p>
        </p:txBody>
      </p:sp>
      <p:sp>
        <p:nvSpPr>
          <p:cNvPr id="27" name="CustomShape 11">
            <a:extLst>
              <a:ext uri="{FF2B5EF4-FFF2-40B4-BE49-F238E27FC236}">
                <a16:creationId xmlns:a16="http://schemas.microsoft.com/office/drawing/2014/main" id="{3A631FBB-97E8-48EC-B8A2-2737B5E1A4BA}"/>
              </a:ext>
            </a:extLst>
          </p:cNvPr>
          <p:cNvSpPr/>
          <p:nvPr/>
        </p:nvSpPr>
        <p:spPr>
          <a:xfrm>
            <a:off x="6064626" y="3786261"/>
            <a:ext cx="4301846" cy="454033"/>
          </a:xfrm>
          <a:prstGeom prst="roundRect">
            <a:avLst>
              <a:gd name="adj" fmla="val 16667"/>
            </a:avLst>
          </a:prstGeom>
          <a:solidFill>
            <a:srgbClr val="F4903E"/>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r>
              <a:rPr lang="ru-RU" sz="1400" b="1" strike="noStrike" spc="-1" dirty="0">
                <a:solidFill>
                  <a:srgbClr val="000000"/>
                </a:solidFill>
                <a:latin typeface="Calibri"/>
              </a:rPr>
              <a:t>Консультации </a:t>
            </a:r>
            <a:r>
              <a:rPr lang="ru-RU" sz="1400" strike="noStrike" spc="-1" dirty="0">
                <a:solidFill>
                  <a:srgbClr val="000000"/>
                </a:solidFill>
                <a:latin typeface="Calibri"/>
              </a:rPr>
              <a:t>профильных специалистов</a:t>
            </a:r>
            <a:r>
              <a:rPr lang="ru-RU" sz="1400" b="1" strike="noStrike" spc="-1" dirty="0">
                <a:solidFill>
                  <a:srgbClr val="000000"/>
                </a:solidFill>
                <a:latin typeface="Calibri"/>
              </a:rPr>
              <a:t>– 840 шт.</a:t>
            </a:r>
            <a:endParaRPr lang="ru-RU" sz="1400" b="0" strike="noStrike" spc="-1" dirty="0">
              <a:latin typeface="Arial"/>
            </a:endParaRPr>
          </a:p>
        </p:txBody>
      </p:sp>
      <p:sp>
        <p:nvSpPr>
          <p:cNvPr id="28" name="CustomShape 21">
            <a:extLst>
              <a:ext uri="{FF2B5EF4-FFF2-40B4-BE49-F238E27FC236}">
                <a16:creationId xmlns:a16="http://schemas.microsoft.com/office/drawing/2014/main" id="{C03FB313-6AB2-487F-9191-1026DF17BA84}"/>
              </a:ext>
            </a:extLst>
          </p:cNvPr>
          <p:cNvSpPr/>
          <p:nvPr/>
        </p:nvSpPr>
        <p:spPr>
          <a:xfrm>
            <a:off x="970797" y="5249669"/>
            <a:ext cx="9349863" cy="395578"/>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nSpc>
                <a:spcPct val="90000"/>
              </a:lnSpc>
            </a:pPr>
            <a:r>
              <a:rPr lang="ru-RU" sz="1100" spc="-1" dirty="0">
                <a:solidFill>
                  <a:srgbClr val="000000"/>
                </a:solidFill>
                <a:latin typeface="Calibri"/>
              </a:rPr>
              <a:t>Информационная кампания на радио – </a:t>
            </a:r>
            <a:r>
              <a:rPr lang="ru-RU" sz="1100" b="1" spc="-1" dirty="0">
                <a:solidFill>
                  <a:srgbClr val="000000"/>
                </a:solidFill>
                <a:latin typeface="Calibri"/>
              </a:rPr>
              <a:t>175</a:t>
            </a:r>
            <a:r>
              <a:rPr lang="ru-RU" sz="1100" spc="-1" dirty="0">
                <a:solidFill>
                  <a:srgbClr val="000000"/>
                </a:solidFill>
                <a:latin typeface="Calibri"/>
              </a:rPr>
              <a:t> СМСП, Продвижение в соц. сетях – </a:t>
            </a:r>
            <a:r>
              <a:rPr lang="ru-RU" sz="1100" b="1" spc="-1" dirty="0">
                <a:solidFill>
                  <a:srgbClr val="000000"/>
                </a:solidFill>
                <a:latin typeface="Calibri"/>
              </a:rPr>
              <a:t>96</a:t>
            </a:r>
            <a:r>
              <a:rPr lang="ru-RU" sz="1100" spc="-1" dirty="0">
                <a:solidFill>
                  <a:srgbClr val="000000"/>
                </a:solidFill>
                <a:latin typeface="Calibri"/>
              </a:rPr>
              <a:t> СМСП, Продвижение в интернете – </a:t>
            </a:r>
            <a:r>
              <a:rPr lang="ru-RU" sz="1100" b="1" spc="-1" dirty="0">
                <a:solidFill>
                  <a:srgbClr val="000000"/>
                </a:solidFill>
                <a:latin typeface="Calibri"/>
              </a:rPr>
              <a:t>100</a:t>
            </a:r>
            <a:r>
              <a:rPr lang="ru-RU" sz="1100" spc="-1" dirty="0">
                <a:solidFill>
                  <a:srgbClr val="000000"/>
                </a:solidFill>
                <a:latin typeface="Calibri"/>
              </a:rPr>
              <a:t> СМСП, Продвижение производителей спецодежды – </a:t>
            </a:r>
            <a:r>
              <a:rPr lang="ru-RU" sz="1100" b="1" spc="-1" dirty="0">
                <a:solidFill>
                  <a:srgbClr val="000000"/>
                </a:solidFill>
                <a:latin typeface="Calibri"/>
              </a:rPr>
              <a:t>39</a:t>
            </a:r>
            <a:r>
              <a:rPr lang="ru-RU" sz="1100" spc="-1" dirty="0">
                <a:solidFill>
                  <a:srgbClr val="000000"/>
                </a:solidFill>
                <a:latin typeface="Calibri"/>
              </a:rPr>
              <a:t> СМСП</a:t>
            </a:r>
          </a:p>
        </p:txBody>
      </p:sp>
      <p:sp>
        <p:nvSpPr>
          <p:cNvPr id="29" name="CustomShape 21">
            <a:extLst>
              <a:ext uri="{FF2B5EF4-FFF2-40B4-BE49-F238E27FC236}">
                <a16:creationId xmlns:a16="http://schemas.microsoft.com/office/drawing/2014/main" id="{13101992-8B17-4B80-BF85-C1844232EE83}"/>
              </a:ext>
            </a:extLst>
          </p:cNvPr>
          <p:cNvSpPr/>
          <p:nvPr/>
        </p:nvSpPr>
        <p:spPr>
          <a:xfrm>
            <a:off x="5963757" y="4228114"/>
            <a:ext cx="4687425" cy="714126"/>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nSpc>
                <a:spcPct val="90000"/>
              </a:lnSpc>
            </a:pPr>
            <a:r>
              <a:rPr lang="ru-RU" sz="1200" spc="-1" dirty="0">
                <a:solidFill>
                  <a:srgbClr val="000000"/>
                </a:solidFill>
                <a:latin typeface="Calibri"/>
              </a:rPr>
              <a:t>-  </a:t>
            </a:r>
            <a:r>
              <a:rPr lang="ru-RU" sz="1100" spc="-1" dirty="0">
                <a:solidFill>
                  <a:srgbClr val="000000"/>
                </a:solidFill>
                <a:latin typeface="Calibri"/>
              </a:rPr>
              <a:t>по началу ведения собственного дела - </a:t>
            </a:r>
            <a:r>
              <a:rPr lang="ru-RU" sz="1100" b="1" spc="-1" dirty="0">
                <a:solidFill>
                  <a:srgbClr val="000000"/>
                </a:solidFill>
                <a:latin typeface="Calibri"/>
              </a:rPr>
              <a:t>400</a:t>
            </a:r>
            <a:r>
              <a:rPr lang="ru-RU" sz="1100" spc="-1" dirty="0">
                <a:solidFill>
                  <a:srgbClr val="000000"/>
                </a:solidFill>
                <a:latin typeface="Calibri"/>
              </a:rPr>
              <a:t> консультаций;</a:t>
            </a:r>
          </a:p>
          <a:p>
            <a:pPr>
              <a:lnSpc>
                <a:spcPct val="90000"/>
              </a:lnSpc>
            </a:pPr>
            <a:r>
              <a:rPr lang="ru-RU" sz="1100" spc="-1" dirty="0">
                <a:solidFill>
                  <a:srgbClr val="000000"/>
                </a:solidFill>
                <a:latin typeface="Calibri"/>
              </a:rPr>
              <a:t>-  по правовому обеспечению деятельности – </a:t>
            </a:r>
            <a:r>
              <a:rPr lang="ru-RU" sz="1100" b="1" spc="-1" dirty="0">
                <a:solidFill>
                  <a:srgbClr val="000000"/>
                </a:solidFill>
                <a:latin typeface="Calibri"/>
              </a:rPr>
              <a:t>175 </a:t>
            </a:r>
            <a:r>
              <a:rPr lang="ru-RU" sz="1100" spc="-1" dirty="0">
                <a:solidFill>
                  <a:srgbClr val="000000"/>
                </a:solidFill>
                <a:latin typeface="Calibri"/>
              </a:rPr>
              <a:t>консультаций;</a:t>
            </a:r>
          </a:p>
          <a:p>
            <a:pPr>
              <a:lnSpc>
                <a:spcPct val="90000"/>
              </a:lnSpc>
            </a:pPr>
            <a:r>
              <a:rPr lang="ru-RU" sz="1100" spc="-1" dirty="0">
                <a:solidFill>
                  <a:srgbClr val="000000"/>
                </a:solidFill>
                <a:latin typeface="Calibri"/>
              </a:rPr>
              <a:t>-   по финансовому планированию – </a:t>
            </a:r>
            <a:r>
              <a:rPr lang="ru-RU" sz="1100" b="1" spc="-1" dirty="0">
                <a:solidFill>
                  <a:srgbClr val="000000"/>
                </a:solidFill>
                <a:latin typeface="Calibri"/>
              </a:rPr>
              <a:t>125</a:t>
            </a:r>
            <a:r>
              <a:rPr lang="ru-RU" sz="1100" spc="-1" dirty="0">
                <a:solidFill>
                  <a:srgbClr val="000000"/>
                </a:solidFill>
                <a:latin typeface="Calibri"/>
              </a:rPr>
              <a:t> консультаций;</a:t>
            </a:r>
          </a:p>
          <a:p>
            <a:pPr>
              <a:lnSpc>
                <a:spcPct val="90000"/>
              </a:lnSpc>
            </a:pPr>
            <a:r>
              <a:rPr lang="ru-RU" sz="1100" spc="-1" dirty="0">
                <a:solidFill>
                  <a:srgbClr val="000000"/>
                </a:solidFill>
                <a:latin typeface="Calibri"/>
              </a:rPr>
              <a:t>-   для самозанятых – </a:t>
            </a:r>
            <a:r>
              <a:rPr lang="ru-RU" sz="1100" b="1" spc="-1" dirty="0">
                <a:solidFill>
                  <a:srgbClr val="000000"/>
                </a:solidFill>
                <a:latin typeface="Calibri"/>
              </a:rPr>
              <a:t>140</a:t>
            </a:r>
            <a:r>
              <a:rPr lang="ru-RU" sz="1100" spc="-1" dirty="0">
                <a:solidFill>
                  <a:srgbClr val="000000"/>
                </a:solidFill>
                <a:latin typeface="Calibri"/>
              </a:rPr>
              <a:t> консультаций</a:t>
            </a:r>
          </a:p>
        </p:txBody>
      </p:sp>
      <p:sp>
        <p:nvSpPr>
          <p:cNvPr id="30" name="TextBox 29">
            <a:extLst>
              <a:ext uri="{FF2B5EF4-FFF2-40B4-BE49-F238E27FC236}">
                <a16:creationId xmlns:a16="http://schemas.microsoft.com/office/drawing/2014/main" id="{035671F5-2CE3-493F-9D4F-5B055CDC20A3}"/>
              </a:ext>
            </a:extLst>
          </p:cNvPr>
          <p:cNvSpPr txBox="1"/>
          <p:nvPr/>
        </p:nvSpPr>
        <p:spPr>
          <a:xfrm>
            <a:off x="1025435" y="4257216"/>
            <a:ext cx="4422888" cy="600164"/>
          </a:xfrm>
          <a:prstGeom prst="rect">
            <a:avLst/>
          </a:prstGeom>
          <a:noFill/>
        </p:spPr>
        <p:txBody>
          <a:bodyPr wrap="square">
            <a:spAutoFit/>
          </a:bodyPr>
          <a:lstStyle/>
          <a:p>
            <a:pPr marL="171450" indent="-171450">
              <a:buFontTx/>
              <a:buChar char="-"/>
            </a:pPr>
            <a:r>
              <a:rPr lang="ru-RU" sz="1100" b="1" spc="-1" dirty="0">
                <a:solidFill>
                  <a:srgbClr val="000000"/>
                </a:solidFill>
              </a:rPr>
              <a:t>Реестр</a:t>
            </a:r>
            <a:r>
              <a:rPr lang="ru-RU" sz="1100" spc="-1" dirty="0">
                <a:solidFill>
                  <a:srgbClr val="000000"/>
                </a:solidFill>
              </a:rPr>
              <a:t> социальных предприятий - вступило </a:t>
            </a:r>
            <a:r>
              <a:rPr lang="ru-RU" sz="1100" b="1" spc="-1" dirty="0">
                <a:solidFill>
                  <a:srgbClr val="000000"/>
                </a:solidFill>
              </a:rPr>
              <a:t>54 СМСП</a:t>
            </a:r>
          </a:p>
          <a:p>
            <a:pPr marL="171450" indent="-171450">
              <a:buFontTx/>
              <a:buChar char="-"/>
            </a:pPr>
            <a:r>
              <a:rPr lang="ru-RU" sz="1100" b="1" spc="-1" dirty="0">
                <a:solidFill>
                  <a:srgbClr val="000000"/>
                </a:solidFill>
              </a:rPr>
              <a:t>Акселератор</a:t>
            </a:r>
            <a:r>
              <a:rPr lang="ru-RU" sz="1100" spc="-1" dirty="0">
                <a:solidFill>
                  <a:srgbClr val="000000"/>
                </a:solidFill>
              </a:rPr>
              <a:t> социальных проектов - прошли обучение </a:t>
            </a:r>
            <a:r>
              <a:rPr lang="ru-RU" sz="1100" b="1" spc="-1" dirty="0">
                <a:solidFill>
                  <a:srgbClr val="000000"/>
                </a:solidFill>
              </a:rPr>
              <a:t>37 СМСП</a:t>
            </a:r>
          </a:p>
          <a:p>
            <a:r>
              <a:rPr lang="ru-RU" sz="1100" spc="-1" dirty="0">
                <a:solidFill>
                  <a:srgbClr val="000000"/>
                </a:solidFill>
              </a:rPr>
              <a:t>-    </a:t>
            </a:r>
            <a:r>
              <a:rPr lang="ru-RU" sz="1100" b="1" spc="-1" dirty="0">
                <a:solidFill>
                  <a:srgbClr val="000000"/>
                </a:solidFill>
              </a:rPr>
              <a:t>Лучший социальный проект 2021</a:t>
            </a:r>
            <a:r>
              <a:rPr lang="ru-RU" sz="1100" spc="-1" dirty="0">
                <a:solidFill>
                  <a:srgbClr val="000000"/>
                </a:solidFill>
              </a:rPr>
              <a:t> – приняли участие </a:t>
            </a:r>
            <a:r>
              <a:rPr lang="ru-RU" sz="1100" b="1" spc="-1" dirty="0">
                <a:solidFill>
                  <a:srgbClr val="000000"/>
                </a:solidFill>
              </a:rPr>
              <a:t>22 СМСП</a:t>
            </a:r>
          </a:p>
        </p:txBody>
      </p:sp>
      <p:sp>
        <p:nvSpPr>
          <p:cNvPr id="31" name="CustomShape 10">
            <a:extLst>
              <a:ext uri="{FF2B5EF4-FFF2-40B4-BE49-F238E27FC236}">
                <a16:creationId xmlns:a16="http://schemas.microsoft.com/office/drawing/2014/main" id="{6A0D76C7-466F-44E4-BE1C-797390D1C4E0}"/>
              </a:ext>
            </a:extLst>
          </p:cNvPr>
          <p:cNvSpPr/>
          <p:nvPr/>
        </p:nvSpPr>
        <p:spPr>
          <a:xfrm>
            <a:off x="960513" y="3799492"/>
            <a:ext cx="4202913" cy="428622"/>
          </a:xfrm>
          <a:prstGeom prst="round2DiagRect">
            <a:avLst>
              <a:gd name="adj1" fmla="val 15314"/>
              <a:gd name="adj2" fmla="val 0"/>
            </a:avLst>
          </a:prstGeom>
          <a:solidFill>
            <a:srgbClr val="F4903E"/>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just">
              <a:lnSpc>
                <a:spcPct val="100000"/>
              </a:lnSpc>
            </a:pPr>
            <a:r>
              <a:rPr lang="ru-RU" sz="1400" b="1" spc="-1" dirty="0">
                <a:solidFill>
                  <a:srgbClr val="000000"/>
                </a:solidFill>
              </a:rPr>
              <a:t>Социальное предпринимательство</a:t>
            </a:r>
          </a:p>
        </p:txBody>
      </p:sp>
      <p:sp>
        <p:nvSpPr>
          <p:cNvPr id="32" name="CustomShape 13">
            <a:extLst>
              <a:ext uri="{FF2B5EF4-FFF2-40B4-BE49-F238E27FC236}">
                <a16:creationId xmlns:a16="http://schemas.microsoft.com/office/drawing/2014/main" id="{D15EE481-928E-4A48-8DD7-BBE2F9EB8710}"/>
              </a:ext>
            </a:extLst>
          </p:cNvPr>
          <p:cNvSpPr/>
          <p:nvPr/>
        </p:nvSpPr>
        <p:spPr>
          <a:xfrm>
            <a:off x="325341" y="3809825"/>
            <a:ext cx="523076" cy="484717"/>
          </a:xfrm>
          <a:prstGeom prst="teardrop">
            <a:avLst>
              <a:gd name="adj" fmla="val 100000"/>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ru-RU" sz="2460" b="1" strike="noStrike" spc="-1" dirty="0">
                <a:solidFill>
                  <a:srgbClr val="FFFFFF"/>
                </a:solidFill>
                <a:latin typeface="Calibri"/>
              </a:rPr>
              <a:t>3</a:t>
            </a:r>
            <a:endParaRPr lang="ru-RU" sz="2460" b="0" strike="noStrike" spc="-1" dirty="0">
              <a:latin typeface="Arial"/>
            </a:endParaRPr>
          </a:p>
        </p:txBody>
      </p:sp>
      <p:sp>
        <p:nvSpPr>
          <p:cNvPr id="33" name="CustomShape 9">
            <a:extLst>
              <a:ext uri="{FF2B5EF4-FFF2-40B4-BE49-F238E27FC236}">
                <a16:creationId xmlns:a16="http://schemas.microsoft.com/office/drawing/2014/main" id="{6A91E36C-FBAD-4FEC-B3EF-5C20BB0362A6}"/>
              </a:ext>
            </a:extLst>
          </p:cNvPr>
          <p:cNvSpPr/>
          <p:nvPr/>
        </p:nvSpPr>
        <p:spPr>
          <a:xfrm>
            <a:off x="297551" y="5625669"/>
            <a:ext cx="523076" cy="477086"/>
          </a:xfrm>
          <a:prstGeom prst="teardrop">
            <a:avLst>
              <a:gd name="adj" fmla="val 100000"/>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ru-RU" sz="2460" b="1" spc="-1" dirty="0">
                <a:solidFill>
                  <a:srgbClr val="FFFFFF"/>
                </a:solidFill>
                <a:latin typeface="Calibri"/>
              </a:rPr>
              <a:t>6</a:t>
            </a:r>
            <a:endParaRPr lang="ru-RU" sz="2460" b="0" strike="noStrike" spc="-1" dirty="0">
              <a:latin typeface="Arial"/>
            </a:endParaRPr>
          </a:p>
        </p:txBody>
      </p:sp>
      <p:sp>
        <p:nvSpPr>
          <p:cNvPr id="35" name="TextBox 34">
            <a:extLst>
              <a:ext uri="{FF2B5EF4-FFF2-40B4-BE49-F238E27FC236}">
                <a16:creationId xmlns:a16="http://schemas.microsoft.com/office/drawing/2014/main" id="{806F1690-3BE4-4F2E-A041-140D52C45D8B}"/>
              </a:ext>
            </a:extLst>
          </p:cNvPr>
          <p:cNvSpPr txBox="1"/>
          <p:nvPr/>
        </p:nvSpPr>
        <p:spPr>
          <a:xfrm>
            <a:off x="671818" y="6159653"/>
            <a:ext cx="9998922" cy="1123384"/>
          </a:xfrm>
          <a:prstGeom prst="rect">
            <a:avLst/>
          </a:prstGeom>
          <a:noFill/>
        </p:spPr>
        <p:txBody>
          <a:bodyPr wrap="square">
            <a:spAutoFit/>
          </a:bodyPr>
          <a:lstStyle/>
          <a:p>
            <a:pPr algn="just"/>
            <a:r>
              <a:rPr lang="ru-RU" sz="1200" spc="-1" dirty="0">
                <a:solidFill>
                  <a:srgbClr val="000000"/>
                </a:solidFill>
                <a:latin typeface="Calibri"/>
              </a:rPr>
              <a:t>   - </a:t>
            </a:r>
            <a:r>
              <a:rPr lang="ru-RU" sz="1100" spc="-1" dirty="0">
                <a:solidFill>
                  <a:srgbClr val="000000"/>
                </a:solidFill>
                <a:latin typeface="Calibri"/>
              </a:rPr>
              <a:t>Конкурс </a:t>
            </a:r>
            <a:r>
              <a:rPr lang="ru-RU" sz="1100" b="1" spc="-1" dirty="0">
                <a:solidFill>
                  <a:srgbClr val="000000"/>
                </a:solidFill>
                <a:latin typeface="Calibri"/>
              </a:rPr>
              <a:t>"УМНИК-2021"</a:t>
            </a:r>
            <a:r>
              <a:rPr lang="ru-RU" sz="1100" spc="-1" dirty="0">
                <a:solidFill>
                  <a:srgbClr val="000000"/>
                </a:solidFill>
                <a:latin typeface="Calibri"/>
              </a:rPr>
              <a:t> Фонда содействия инновациям – семинары в ВУЗах </a:t>
            </a:r>
            <a:r>
              <a:rPr lang="ru-RU" sz="1100" b="1" spc="-1" dirty="0">
                <a:solidFill>
                  <a:srgbClr val="000000"/>
                </a:solidFill>
                <a:latin typeface="Calibri"/>
              </a:rPr>
              <a:t>170 участников</a:t>
            </a:r>
            <a:r>
              <a:rPr lang="ru-RU" sz="1100" spc="-1" dirty="0">
                <a:solidFill>
                  <a:srgbClr val="000000"/>
                </a:solidFill>
                <a:latin typeface="Calibri"/>
              </a:rPr>
              <a:t>, подано </a:t>
            </a:r>
            <a:r>
              <a:rPr lang="ru-RU" sz="1100" b="1" spc="-1" dirty="0">
                <a:solidFill>
                  <a:srgbClr val="000000"/>
                </a:solidFill>
                <a:latin typeface="Calibri"/>
              </a:rPr>
              <a:t>32 заявки</a:t>
            </a:r>
            <a:r>
              <a:rPr lang="ru-RU" sz="1100" spc="-1" dirty="0">
                <a:solidFill>
                  <a:srgbClr val="000000"/>
                </a:solidFill>
                <a:latin typeface="Calibri"/>
              </a:rPr>
              <a:t>, в финале </a:t>
            </a:r>
            <a:r>
              <a:rPr lang="ru-RU" sz="1100" b="1" spc="-1" dirty="0">
                <a:solidFill>
                  <a:srgbClr val="000000"/>
                </a:solidFill>
                <a:latin typeface="Calibri"/>
              </a:rPr>
              <a:t>22 заявки</a:t>
            </a:r>
          </a:p>
          <a:p>
            <a:pPr algn="just"/>
            <a:r>
              <a:rPr lang="ru-RU" sz="1100" spc="-1" dirty="0">
                <a:solidFill>
                  <a:srgbClr val="000000"/>
                </a:solidFill>
                <a:latin typeface="Calibri"/>
              </a:rPr>
              <a:t>    -</a:t>
            </a:r>
            <a:r>
              <a:rPr lang="ru-RU" sz="1100" b="1" spc="-1" dirty="0">
                <a:solidFill>
                  <a:srgbClr val="000000"/>
                </a:solidFill>
                <a:latin typeface="Calibri"/>
              </a:rPr>
              <a:t> Обучение ФСИ </a:t>
            </a:r>
            <a:r>
              <a:rPr lang="ru-RU" sz="1100" spc="-1" dirty="0">
                <a:solidFill>
                  <a:srgbClr val="000000"/>
                </a:solidFill>
                <a:latin typeface="Calibri"/>
              </a:rPr>
              <a:t>«Как запустить технологический стартап и привлечь финансирование по программе «СТАРТ» -</a:t>
            </a:r>
            <a:r>
              <a:rPr lang="ru-RU" sz="1100" b="1" spc="-1" dirty="0">
                <a:solidFill>
                  <a:srgbClr val="000000"/>
                </a:solidFill>
                <a:latin typeface="Calibri"/>
              </a:rPr>
              <a:t>16 участников</a:t>
            </a:r>
          </a:p>
          <a:p>
            <a:pPr algn="just"/>
            <a:r>
              <a:rPr lang="ru-RU" sz="1100" spc="-1" dirty="0">
                <a:solidFill>
                  <a:srgbClr val="000000"/>
                </a:solidFill>
                <a:latin typeface="Calibri"/>
              </a:rPr>
              <a:t>    -</a:t>
            </a:r>
            <a:r>
              <a:rPr lang="ru-RU" sz="1100" b="1" spc="-1" dirty="0">
                <a:solidFill>
                  <a:srgbClr val="000000"/>
                </a:solidFill>
                <a:latin typeface="Calibri"/>
              </a:rPr>
              <a:t> Гранты ФСИ</a:t>
            </a:r>
            <a:r>
              <a:rPr lang="ru-RU" sz="1100" spc="-1" dirty="0">
                <a:solidFill>
                  <a:srgbClr val="000000"/>
                </a:solidFill>
                <a:latin typeface="Calibri"/>
              </a:rPr>
              <a:t> в 2021г. – получено </a:t>
            </a:r>
            <a:r>
              <a:rPr lang="ru-RU" sz="1100" b="1" spc="-1" dirty="0">
                <a:solidFill>
                  <a:srgbClr val="000000"/>
                </a:solidFill>
                <a:latin typeface="Calibri"/>
              </a:rPr>
              <a:t>14 грантов на 112,5 млн. руб.</a:t>
            </a:r>
          </a:p>
          <a:p>
            <a:pPr algn="just"/>
            <a:r>
              <a:rPr lang="ru-RU" sz="1100" spc="-1" dirty="0">
                <a:solidFill>
                  <a:srgbClr val="000000"/>
                </a:solidFill>
                <a:latin typeface="Calibri"/>
              </a:rPr>
              <a:t>    - </a:t>
            </a:r>
            <a:r>
              <a:rPr lang="ru-RU" sz="1100" spc="-1" dirty="0" err="1">
                <a:solidFill>
                  <a:srgbClr val="000000"/>
                </a:solidFill>
                <a:latin typeface="Calibri"/>
              </a:rPr>
              <a:t>Преакселерационная</a:t>
            </a:r>
            <a:r>
              <a:rPr lang="ru-RU" sz="1100" spc="-1" dirty="0">
                <a:solidFill>
                  <a:srgbClr val="000000"/>
                </a:solidFill>
                <a:latin typeface="Calibri"/>
              </a:rPr>
              <a:t> программа </a:t>
            </a:r>
            <a:r>
              <a:rPr lang="ru-RU" sz="1100" b="1" spc="-1" dirty="0">
                <a:solidFill>
                  <a:srgbClr val="000000"/>
                </a:solidFill>
                <a:latin typeface="Calibri"/>
              </a:rPr>
              <a:t>"Навигатор </a:t>
            </a:r>
            <a:r>
              <a:rPr lang="ru-RU" sz="1100" b="1" spc="-1" dirty="0" err="1">
                <a:solidFill>
                  <a:srgbClr val="000000"/>
                </a:solidFill>
                <a:latin typeface="Calibri"/>
              </a:rPr>
              <a:t>инноватора</a:t>
            </a:r>
            <a:r>
              <a:rPr lang="ru-RU" sz="1100" b="1" spc="-1" dirty="0">
                <a:solidFill>
                  <a:srgbClr val="000000"/>
                </a:solidFill>
                <a:latin typeface="Calibri"/>
              </a:rPr>
              <a:t>" </a:t>
            </a:r>
            <a:r>
              <a:rPr lang="ru-RU" sz="1100" spc="-1" dirty="0">
                <a:solidFill>
                  <a:srgbClr val="000000"/>
                </a:solidFill>
                <a:latin typeface="Calibri"/>
              </a:rPr>
              <a:t>для команд и проектов ранних стадий развития </a:t>
            </a:r>
            <a:r>
              <a:rPr lang="ru-RU" sz="1100" b="1" spc="-1" dirty="0">
                <a:solidFill>
                  <a:srgbClr val="000000"/>
                </a:solidFill>
                <a:latin typeface="Calibri"/>
              </a:rPr>
              <a:t>120 участников, 80 вышли на защиту </a:t>
            </a:r>
            <a:r>
              <a:rPr lang="ru-RU" sz="1100" spc="-1" dirty="0">
                <a:solidFill>
                  <a:srgbClr val="000000"/>
                </a:solidFill>
                <a:latin typeface="Calibri"/>
              </a:rPr>
              <a:t>проекта и       </a:t>
            </a:r>
          </a:p>
          <a:p>
            <a:pPr algn="just"/>
            <a:r>
              <a:rPr lang="ru-RU" sz="1100" spc="-1" dirty="0">
                <a:solidFill>
                  <a:srgbClr val="000000"/>
                </a:solidFill>
                <a:latin typeface="Calibri"/>
              </a:rPr>
              <a:t>       получили сертификат</a:t>
            </a:r>
          </a:p>
          <a:p>
            <a:pPr algn="just"/>
            <a:r>
              <a:rPr lang="ru-RU" sz="1100" spc="-1" dirty="0">
                <a:solidFill>
                  <a:srgbClr val="000000"/>
                </a:solidFill>
                <a:latin typeface="Calibri"/>
              </a:rPr>
              <a:t>    -</a:t>
            </a:r>
            <a:r>
              <a:rPr lang="ru-RU" sz="1100" b="1" spc="-1" dirty="0">
                <a:solidFill>
                  <a:srgbClr val="000000"/>
                </a:solidFill>
                <a:latin typeface="Calibri"/>
              </a:rPr>
              <a:t> Фонд «Сколково» </a:t>
            </a:r>
            <a:r>
              <a:rPr lang="ru-RU" sz="1100" spc="-1" dirty="0">
                <a:solidFill>
                  <a:srgbClr val="000000"/>
                </a:solidFill>
                <a:latin typeface="Calibri"/>
              </a:rPr>
              <a:t>проведено </a:t>
            </a:r>
            <a:r>
              <a:rPr lang="ru-RU" sz="1100" b="1" spc="-1" dirty="0">
                <a:solidFill>
                  <a:srgbClr val="000000"/>
                </a:solidFill>
                <a:latin typeface="Calibri"/>
              </a:rPr>
              <a:t>4 питч сессии 17 участников</a:t>
            </a:r>
            <a:r>
              <a:rPr lang="ru-RU" sz="1100" spc="-1" dirty="0">
                <a:solidFill>
                  <a:srgbClr val="000000"/>
                </a:solidFill>
                <a:latin typeface="Calibri"/>
              </a:rPr>
              <a:t>, </a:t>
            </a:r>
            <a:r>
              <a:rPr lang="ru-RU" sz="1100" b="1" spc="-1" dirty="0">
                <a:solidFill>
                  <a:srgbClr val="000000"/>
                </a:solidFill>
                <a:latin typeface="Calibri"/>
              </a:rPr>
              <a:t>2 новых резидента</a:t>
            </a:r>
            <a:r>
              <a:rPr lang="ru-RU" sz="1100" spc="-1" dirty="0">
                <a:solidFill>
                  <a:srgbClr val="000000"/>
                </a:solidFill>
                <a:latin typeface="Calibri"/>
              </a:rPr>
              <a:t>, </a:t>
            </a:r>
            <a:r>
              <a:rPr lang="ru-RU" sz="1100" b="1" spc="-1" dirty="0">
                <a:solidFill>
                  <a:srgbClr val="000000"/>
                </a:solidFill>
                <a:latin typeface="Calibri"/>
              </a:rPr>
              <a:t>1 участник прошедший экспертизу </a:t>
            </a:r>
            <a:r>
              <a:rPr lang="ru-RU" sz="1100" spc="-1" dirty="0">
                <a:solidFill>
                  <a:srgbClr val="000000"/>
                </a:solidFill>
                <a:latin typeface="Calibri"/>
              </a:rPr>
              <a:t>Фонда на вступление в резидентство</a:t>
            </a:r>
          </a:p>
        </p:txBody>
      </p:sp>
      <p:sp>
        <p:nvSpPr>
          <p:cNvPr id="36" name="CustomShape 15">
            <a:extLst>
              <a:ext uri="{FF2B5EF4-FFF2-40B4-BE49-F238E27FC236}">
                <a16:creationId xmlns:a16="http://schemas.microsoft.com/office/drawing/2014/main" id="{4B220D6F-5126-43B5-BA41-A9FD42A240FE}"/>
              </a:ext>
            </a:extLst>
          </p:cNvPr>
          <p:cNvSpPr/>
          <p:nvPr/>
        </p:nvSpPr>
        <p:spPr>
          <a:xfrm>
            <a:off x="960512" y="5656489"/>
            <a:ext cx="9421535" cy="477086"/>
          </a:xfrm>
          <a:prstGeom prst="round2DiagRect">
            <a:avLst>
              <a:gd name="adj1" fmla="val 16667"/>
              <a:gd name="adj2" fmla="val 0"/>
            </a:avLst>
          </a:prstGeom>
          <a:solidFill>
            <a:srgbClr val="F4903E"/>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r>
              <a:rPr lang="ru-RU" sz="1400" b="1" spc="-1" dirty="0">
                <a:solidFill>
                  <a:srgbClr val="000000"/>
                </a:solidFill>
                <a:latin typeface="Calibri"/>
              </a:rPr>
              <a:t>Фонд содействия инновациям и Сколково</a:t>
            </a:r>
            <a:endParaRPr lang="ru-RU" sz="1400" b="1" i="1" spc="-1" dirty="0">
              <a:solidFill>
                <a:srgbClr val="000000"/>
              </a:solidFill>
              <a:latin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Прямая соединительная линия 14"/>
          <p:cNvCxnSpPr/>
          <p:nvPr/>
        </p:nvCxnSpPr>
        <p:spPr>
          <a:xfrm>
            <a:off x="2389767" y="561465"/>
            <a:ext cx="6233668" cy="0"/>
          </a:xfrm>
          <a:prstGeom prst="line">
            <a:avLst/>
          </a:prstGeom>
          <a:ln w="31750">
            <a:solidFill>
              <a:srgbClr val="E44328"/>
            </a:solidFill>
          </a:ln>
        </p:spPr>
        <p:style>
          <a:lnRef idx="1">
            <a:schemeClr val="accent1"/>
          </a:lnRef>
          <a:fillRef idx="0">
            <a:schemeClr val="accent1"/>
          </a:fillRef>
          <a:effectRef idx="0">
            <a:schemeClr val="accent1"/>
          </a:effectRef>
          <a:fontRef idx="minor">
            <a:schemeClr val="tx1"/>
          </a:fontRef>
        </p:style>
      </p:cxnSp>
      <p:sp>
        <p:nvSpPr>
          <p:cNvPr id="18" name="Прямоугольник 17"/>
          <p:cNvSpPr/>
          <p:nvPr/>
        </p:nvSpPr>
        <p:spPr>
          <a:xfrm>
            <a:off x="2041236" y="205027"/>
            <a:ext cx="6594203" cy="275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rgbClr val="000000"/>
              </a:buClr>
            </a:pPr>
            <a:r>
              <a:rPr lang="ru-RU" sz="1200" b="1" dirty="0">
                <a:solidFill>
                  <a:schemeClr val="tx1"/>
                </a:solidFill>
                <a:latin typeface="Arial Black" panose="020B0A04020102020204" pitchFamily="34" charset="0"/>
                <a:ea typeface="Arial"/>
                <a:cs typeface="Arial"/>
                <a:sym typeface="Arial"/>
              </a:rPr>
              <a:t>ЭКСПОРТ Итоги 2021 г.</a:t>
            </a:r>
          </a:p>
          <a:p>
            <a:pPr algn="ctr">
              <a:buClr>
                <a:srgbClr val="000000"/>
              </a:buClr>
            </a:pPr>
            <a:r>
              <a:rPr lang="ru-RU" sz="1200" b="1" dirty="0">
                <a:solidFill>
                  <a:schemeClr val="tx1"/>
                </a:solidFill>
                <a:latin typeface="Arial Black" panose="020B0A04020102020204" pitchFamily="34" charset="0"/>
                <a:ea typeface="Arial"/>
                <a:cs typeface="Arial"/>
                <a:sym typeface="Arial"/>
              </a:rPr>
              <a:t>Руководитель Болотова Екатерина Николаевна</a:t>
            </a:r>
          </a:p>
        </p:txBody>
      </p:sp>
      <p:sp>
        <p:nvSpPr>
          <p:cNvPr id="21" name="Teardrop 46"/>
          <p:cNvSpPr/>
          <p:nvPr/>
        </p:nvSpPr>
        <p:spPr>
          <a:xfrm>
            <a:off x="300063" y="1680049"/>
            <a:ext cx="573797" cy="588844"/>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2460" b="1" dirty="0">
                <a:solidFill>
                  <a:prstClr val="white"/>
                </a:solidFill>
              </a:rPr>
              <a:t>2</a:t>
            </a:r>
            <a:endParaRPr lang="en-US" sz="703" b="1" dirty="0">
              <a:solidFill>
                <a:prstClr val="white"/>
              </a:solidFill>
            </a:endParaRPr>
          </a:p>
        </p:txBody>
      </p:sp>
      <p:sp>
        <p:nvSpPr>
          <p:cNvPr id="55" name="Teardrop 46">
            <a:extLst>
              <a:ext uri="{FF2B5EF4-FFF2-40B4-BE49-F238E27FC236}">
                <a16:creationId xmlns:a16="http://schemas.microsoft.com/office/drawing/2014/main" id="{6F453E8E-8C3A-4496-9D5A-96A7FE42476A}"/>
              </a:ext>
            </a:extLst>
          </p:cNvPr>
          <p:cNvSpPr/>
          <p:nvPr/>
        </p:nvSpPr>
        <p:spPr>
          <a:xfrm>
            <a:off x="327255" y="2462900"/>
            <a:ext cx="457081" cy="336191"/>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2460" b="1" dirty="0">
                <a:solidFill>
                  <a:prstClr val="white"/>
                </a:solidFill>
              </a:rPr>
              <a:t>3</a:t>
            </a:r>
            <a:endParaRPr lang="en-US" sz="2460" b="1" dirty="0">
              <a:solidFill>
                <a:prstClr val="white"/>
              </a:solidFill>
            </a:endParaRPr>
          </a:p>
        </p:txBody>
      </p:sp>
      <p:sp>
        <p:nvSpPr>
          <p:cNvPr id="58" name="Teardrop 46">
            <a:extLst>
              <a:ext uri="{FF2B5EF4-FFF2-40B4-BE49-F238E27FC236}">
                <a16:creationId xmlns:a16="http://schemas.microsoft.com/office/drawing/2014/main" id="{2866A6D8-8C34-4ABB-967F-8255A65CB041}"/>
              </a:ext>
            </a:extLst>
          </p:cNvPr>
          <p:cNvSpPr/>
          <p:nvPr/>
        </p:nvSpPr>
        <p:spPr>
          <a:xfrm>
            <a:off x="282733" y="2907588"/>
            <a:ext cx="475554" cy="310363"/>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2460" b="1" dirty="0">
                <a:solidFill>
                  <a:prstClr val="white"/>
                </a:solidFill>
              </a:rPr>
              <a:t>4</a:t>
            </a:r>
            <a:endParaRPr lang="en-US" sz="2460" b="1" dirty="0">
              <a:solidFill>
                <a:prstClr val="white"/>
              </a:solidFill>
            </a:endParaRPr>
          </a:p>
        </p:txBody>
      </p:sp>
      <p:sp>
        <p:nvSpPr>
          <p:cNvPr id="63" name="Teardrop 46">
            <a:extLst>
              <a:ext uri="{FF2B5EF4-FFF2-40B4-BE49-F238E27FC236}">
                <a16:creationId xmlns:a16="http://schemas.microsoft.com/office/drawing/2014/main" id="{7C4F40A8-5601-4DC7-A77F-25F56B16AF99}"/>
              </a:ext>
            </a:extLst>
          </p:cNvPr>
          <p:cNvSpPr/>
          <p:nvPr/>
        </p:nvSpPr>
        <p:spPr>
          <a:xfrm>
            <a:off x="282733" y="879910"/>
            <a:ext cx="591127" cy="534696"/>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2460" b="1" dirty="0">
                <a:solidFill>
                  <a:prstClr val="white"/>
                </a:solidFill>
              </a:rPr>
              <a:t>1</a:t>
            </a:r>
            <a:endParaRPr lang="en-US" sz="703" b="1" dirty="0">
              <a:solidFill>
                <a:prstClr val="white"/>
              </a:solidFill>
            </a:endParaRPr>
          </a:p>
        </p:txBody>
      </p:sp>
      <p:sp>
        <p:nvSpPr>
          <p:cNvPr id="22" name="Teardrop 46">
            <a:extLst>
              <a:ext uri="{FF2B5EF4-FFF2-40B4-BE49-F238E27FC236}">
                <a16:creationId xmlns:a16="http://schemas.microsoft.com/office/drawing/2014/main" id="{41DAE454-2581-4A8B-B9D9-B46F059149BD}"/>
              </a:ext>
            </a:extLst>
          </p:cNvPr>
          <p:cNvSpPr/>
          <p:nvPr/>
        </p:nvSpPr>
        <p:spPr>
          <a:xfrm>
            <a:off x="318018" y="3269531"/>
            <a:ext cx="475554" cy="310363"/>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2460" b="1" dirty="0">
                <a:solidFill>
                  <a:prstClr val="white"/>
                </a:solidFill>
              </a:rPr>
              <a:t>5</a:t>
            </a:r>
            <a:endParaRPr lang="en-US" sz="2460" b="1" dirty="0">
              <a:solidFill>
                <a:prstClr val="white"/>
              </a:solidFill>
            </a:endParaRPr>
          </a:p>
        </p:txBody>
      </p:sp>
      <p:sp>
        <p:nvSpPr>
          <p:cNvPr id="40" name="Прямоугольник 39">
            <a:extLst>
              <a:ext uri="{FF2B5EF4-FFF2-40B4-BE49-F238E27FC236}">
                <a16:creationId xmlns:a16="http://schemas.microsoft.com/office/drawing/2014/main" id="{EFADA8BA-91B6-484D-832A-689F8AB805F4}"/>
              </a:ext>
            </a:extLst>
          </p:cNvPr>
          <p:cNvSpPr/>
          <p:nvPr/>
        </p:nvSpPr>
        <p:spPr>
          <a:xfrm>
            <a:off x="8802255" y="63612"/>
            <a:ext cx="1778408" cy="221673"/>
          </a:xfrm>
          <a:prstGeom prst="rect">
            <a:avLst/>
          </a:prstGeom>
          <a:solidFill>
            <a:srgbClr val="ED53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a:t>К вопросу №1</a:t>
            </a:r>
          </a:p>
        </p:txBody>
      </p:sp>
      <p:sp>
        <p:nvSpPr>
          <p:cNvPr id="69" name="Управляющая кнопка: сведения 6">
            <a:hlinkClick r:id="" action="ppaction://noaction" highlightClick="1"/>
            <a:extLst>
              <a:ext uri="{FF2B5EF4-FFF2-40B4-BE49-F238E27FC236}">
                <a16:creationId xmlns:a16="http://schemas.microsoft.com/office/drawing/2014/main" id="{E727B8C6-6F05-4DDC-85B9-2966A8E6CC1F}"/>
              </a:ext>
            </a:extLst>
          </p:cNvPr>
          <p:cNvSpPr/>
          <p:nvPr/>
        </p:nvSpPr>
        <p:spPr>
          <a:xfrm>
            <a:off x="282733" y="5492195"/>
            <a:ext cx="724031" cy="352666"/>
          </a:xfrm>
          <a:prstGeom prst="actionButtonInformation">
            <a:avLst/>
          </a:prstGeom>
          <a:solidFill>
            <a:srgbClr val="E44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581" dirty="0"/>
          </a:p>
        </p:txBody>
      </p:sp>
      <p:sp>
        <p:nvSpPr>
          <p:cNvPr id="81" name="Teardrop 46">
            <a:extLst>
              <a:ext uri="{FF2B5EF4-FFF2-40B4-BE49-F238E27FC236}">
                <a16:creationId xmlns:a16="http://schemas.microsoft.com/office/drawing/2014/main" id="{65D90CB6-0BCB-4174-9F24-2D214EF8D838}"/>
              </a:ext>
            </a:extLst>
          </p:cNvPr>
          <p:cNvSpPr/>
          <p:nvPr/>
        </p:nvSpPr>
        <p:spPr>
          <a:xfrm>
            <a:off x="294053" y="4018182"/>
            <a:ext cx="475554" cy="447129"/>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2460" b="1" dirty="0">
                <a:solidFill>
                  <a:prstClr val="white"/>
                </a:solidFill>
              </a:rPr>
              <a:t>7</a:t>
            </a:r>
            <a:endParaRPr lang="en-US" sz="2460" b="1" dirty="0">
              <a:solidFill>
                <a:prstClr val="white"/>
              </a:solidFill>
            </a:endParaRPr>
          </a:p>
        </p:txBody>
      </p:sp>
      <p:sp>
        <p:nvSpPr>
          <p:cNvPr id="35" name="Прямоугольник с двумя скругленными противолежащими углами 23">
            <a:extLst>
              <a:ext uri="{FF2B5EF4-FFF2-40B4-BE49-F238E27FC236}">
                <a16:creationId xmlns:a16="http://schemas.microsoft.com/office/drawing/2014/main" id="{7C2CA928-AE05-43A6-A172-4C9C4EE5368A}"/>
              </a:ext>
            </a:extLst>
          </p:cNvPr>
          <p:cNvSpPr/>
          <p:nvPr/>
        </p:nvSpPr>
        <p:spPr>
          <a:xfrm>
            <a:off x="1089891" y="5425236"/>
            <a:ext cx="9277700" cy="1880727"/>
          </a:xfrm>
          <a:prstGeom prst="round2Diag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000" b="1" dirty="0">
                <a:solidFill>
                  <a:schemeClr val="tx1"/>
                </a:solidFill>
                <a:effectLst>
                  <a:outerShdw blurRad="38100" dist="38100" dir="2700000" algn="tl">
                    <a:srgbClr val="000000">
                      <a:alpha val="43137"/>
                    </a:srgbClr>
                  </a:outerShdw>
                </a:effectLst>
                <a:ea typeface="Calibri" panose="020F0502020204030204" pitchFamily="34" charset="0"/>
              </a:rPr>
              <a:t>В 2021 году при содействии ЦПЭ Ивановской области 36 СМСП заключили 85 экспортных контрактов на сумму 9,4054 млн. долларов США</a:t>
            </a:r>
            <a:r>
              <a:rPr lang="ru-RU" sz="1000" b="1" dirty="0">
                <a:solidFill>
                  <a:schemeClr val="tx1"/>
                </a:solidFill>
                <a:effectLst/>
                <a:ea typeface="Calibri" panose="020F0502020204030204" pitchFamily="34" charset="0"/>
              </a:rPr>
              <a:t> с контрагентами из Австралии (мед оборудование), Азербайджана (строительные материалы), Армении (домашний текстиль, прессы гидравлические), Беларуси (продукция пищевой промышленности, легкой промышленности, химической промышленности, станкостроения, строительных материалов), Болгарии (морсы), Великобритании (линия для изготовления стеклопластиковой арматуры, фанера березовая), Германии (услуги по лингвистическому сопровождению, мебель, прессы гидравлические), Индонезии (Шумо, виброизоляционные материалы), Италии (услуги по измерению шума и вибрации в технике, фанера березовая), Казахстана (продукция пищевой промышленности, легкой промышленности, химической промышленности, мебельной промышленности, станкостроения, строительных материалов, машиностроения), Канады (ткани в ассортименте), Киргизии (строительные материалы, промышленные швейные машины, прессы гидравлические), Китая (мед оборудование, морсы), Кот-д</a:t>
            </a:r>
            <a:r>
              <a:rPr lang="en-US" sz="1000" b="1" dirty="0">
                <a:solidFill>
                  <a:schemeClr val="tx1"/>
                </a:solidFill>
                <a:ea typeface="Calibri" panose="020F0502020204030204" pitchFamily="34" charset="0"/>
              </a:rPr>
              <a:t>’</a:t>
            </a:r>
            <a:r>
              <a:rPr lang="ru-RU" sz="1000" b="1" dirty="0">
                <a:solidFill>
                  <a:schemeClr val="tx1"/>
                </a:solidFill>
                <a:ea typeface="Calibri" panose="020F0502020204030204" pitchFamily="34" charset="0"/>
              </a:rPr>
              <a:t>Ивуара (домашний текстиль, спецодежда), Литвы (домашний текстиль, строительные материалы), ОАЭ (Шумо, виброизоляционные материалы, технический углерод), Польши (Шумо, виброизоляционные материалы), Сенегала (Материалы ПВХ), Сербии (ткани </a:t>
            </a:r>
            <a:r>
              <a:rPr lang="ru-RU" sz="1000" b="1" dirty="0" err="1">
                <a:solidFill>
                  <a:schemeClr val="tx1"/>
                </a:solidFill>
                <a:ea typeface="Calibri" panose="020F0502020204030204" pitchFamily="34" charset="0"/>
              </a:rPr>
              <a:t>хб</a:t>
            </a:r>
            <a:r>
              <a:rPr lang="ru-RU" sz="1000" b="1" dirty="0">
                <a:solidFill>
                  <a:schemeClr val="tx1"/>
                </a:solidFill>
                <a:ea typeface="Calibri" panose="020F0502020204030204" pitchFamily="34" charset="0"/>
              </a:rPr>
              <a:t>.), Словакии (мебель), США (мед оборудование, домашний текстиль), Узбекистана (Шумо, виброизоляционные материалы, технический углерод, линия для производства стеклопластиковой сетки), Финляндии (материалы ПВХ), Франции</a:t>
            </a:r>
            <a:r>
              <a:rPr lang="ru-RU" sz="1000" b="1" dirty="0">
                <a:solidFill>
                  <a:schemeClr val="tx1"/>
                </a:solidFill>
                <a:effectLst/>
                <a:ea typeface="Calibri" panose="020F0502020204030204" pitchFamily="34" charset="0"/>
              </a:rPr>
              <a:t> (мед оборудование), ткани </a:t>
            </a:r>
            <a:r>
              <a:rPr lang="ru-RU" sz="1000" b="1" dirty="0" err="1">
                <a:solidFill>
                  <a:schemeClr val="tx1"/>
                </a:solidFill>
                <a:effectLst/>
                <a:ea typeface="Calibri" panose="020F0502020204030204" pitchFamily="34" charset="0"/>
              </a:rPr>
              <a:t>хб</a:t>
            </a:r>
            <a:r>
              <a:rPr lang="ru-RU" sz="1000" b="1" dirty="0">
                <a:solidFill>
                  <a:schemeClr val="tx1"/>
                </a:solidFill>
                <a:effectLst/>
                <a:ea typeface="Calibri" panose="020F0502020204030204" pitchFamily="34" charset="0"/>
              </a:rPr>
              <a:t> </a:t>
            </a:r>
            <a:r>
              <a:rPr lang="ru-RU" sz="1000" b="1">
                <a:solidFill>
                  <a:schemeClr val="tx1"/>
                </a:solidFill>
                <a:effectLst/>
                <a:ea typeface="Calibri" panose="020F0502020204030204" pitchFamily="34" charset="0"/>
              </a:rPr>
              <a:t>(Беларусь)</a:t>
            </a:r>
            <a:endParaRPr lang="ru-RU" sz="1000" b="1" dirty="0">
              <a:solidFill>
                <a:schemeClr val="tx1"/>
              </a:solidFill>
              <a:effectLst/>
              <a:ea typeface="Calibri" panose="020F0502020204030204" pitchFamily="34" charset="0"/>
            </a:endParaRPr>
          </a:p>
          <a:p>
            <a:pPr algn="just"/>
            <a:r>
              <a:rPr lang="ru-RU" sz="1000" b="1" dirty="0">
                <a:solidFill>
                  <a:schemeClr val="tx1"/>
                </a:solidFill>
                <a:effectLst/>
                <a:ea typeface="Calibri" panose="020F0502020204030204" pitchFamily="34" charset="0"/>
              </a:rPr>
              <a:t>Справочно: </a:t>
            </a:r>
            <a:r>
              <a:rPr lang="ru-RU" sz="1000" b="1" dirty="0">
                <a:solidFill>
                  <a:schemeClr val="tx1"/>
                </a:solidFill>
                <a:effectLst>
                  <a:outerShdw blurRad="38100" dist="38100" dir="2700000" algn="tl">
                    <a:srgbClr val="000000">
                      <a:alpha val="43137"/>
                    </a:srgbClr>
                  </a:outerShdw>
                </a:effectLst>
                <a:ea typeface="Calibri" panose="020F0502020204030204" pitchFamily="34" charset="0"/>
              </a:rPr>
              <a:t>План на 2021 год - 19 СМСП, заключивших экспортные контракты на сумму 8,512 млн. долларов США</a:t>
            </a:r>
            <a:endParaRPr lang="ru-RU" sz="1000" b="1" dirty="0">
              <a:solidFill>
                <a:schemeClr val="tx1"/>
              </a:solidFill>
              <a:effectLst>
                <a:outerShdw blurRad="38100" dist="38100" dir="2700000" algn="tl">
                  <a:srgbClr val="000000">
                    <a:alpha val="43137"/>
                  </a:srgbClr>
                </a:outerShdw>
              </a:effectLst>
            </a:endParaRPr>
          </a:p>
        </p:txBody>
      </p:sp>
      <p:sp>
        <p:nvSpPr>
          <p:cNvPr id="43" name="Прямоугольник с двумя скругленными противолежащими углами 23">
            <a:extLst>
              <a:ext uri="{FF2B5EF4-FFF2-40B4-BE49-F238E27FC236}">
                <a16:creationId xmlns:a16="http://schemas.microsoft.com/office/drawing/2014/main" id="{3CA77E06-B359-4033-99F2-3CC6791D4511}"/>
              </a:ext>
            </a:extLst>
          </p:cNvPr>
          <p:cNvSpPr/>
          <p:nvPr/>
        </p:nvSpPr>
        <p:spPr>
          <a:xfrm>
            <a:off x="6973455" y="5137667"/>
            <a:ext cx="3394136" cy="228660"/>
          </a:xfrm>
          <a:prstGeom prst="round2Diag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ru-RU" sz="1400" b="1" dirty="0">
              <a:solidFill>
                <a:schemeClr val="tx1"/>
              </a:solidFill>
            </a:endParaRPr>
          </a:p>
          <a:p>
            <a:pPr algn="just"/>
            <a:r>
              <a:rPr lang="ru-RU" sz="1100" b="1" dirty="0">
                <a:solidFill>
                  <a:schemeClr val="tx1"/>
                </a:solidFill>
                <a:effectLst>
                  <a:outerShdw blurRad="38100" dist="38100" dir="2700000" algn="tl">
                    <a:srgbClr val="000000">
                      <a:alpha val="43137"/>
                    </a:srgbClr>
                  </a:outerShdw>
                </a:effectLst>
                <a:ea typeface="Calibri" panose="020F0502020204030204" pitchFamily="34" charset="0"/>
              </a:rPr>
              <a:t>Таким образом, оказано 295 услуг для 319 СМСП</a:t>
            </a:r>
            <a:endParaRPr lang="ru-RU" sz="1100" b="1" dirty="0">
              <a:solidFill>
                <a:schemeClr val="tx1"/>
              </a:solidFill>
              <a:effectLst>
                <a:outerShdw blurRad="38100" dist="38100" dir="2700000" algn="tl">
                  <a:srgbClr val="000000">
                    <a:alpha val="43137"/>
                  </a:srgbClr>
                </a:outerShdw>
              </a:effectLst>
            </a:endParaRPr>
          </a:p>
          <a:p>
            <a:pPr algn="just"/>
            <a:endParaRPr lang="ru-RU" sz="1230" b="1" dirty="0">
              <a:solidFill>
                <a:schemeClr val="tx1"/>
              </a:solidFill>
            </a:endParaRPr>
          </a:p>
        </p:txBody>
      </p:sp>
      <p:sp>
        <p:nvSpPr>
          <p:cNvPr id="44" name="Teardrop 46">
            <a:extLst>
              <a:ext uri="{FF2B5EF4-FFF2-40B4-BE49-F238E27FC236}">
                <a16:creationId xmlns:a16="http://schemas.microsoft.com/office/drawing/2014/main" id="{D786A020-52F0-495D-B6C1-C3A0E27BF2A9}"/>
              </a:ext>
            </a:extLst>
          </p:cNvPr>
          <p:cNvSpPr/>
          <p:nvPr/>
        </p:nvSpPr>
        <p:spPr>
          <a:xfrm>
            <a:off x="303337" y="3617129"/>
            <a:ext cx="475554" cy="336191"/>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2460" b="1" dirty="0">
                <a:solidFill>
                  <a:prstClr val="white"/>
                </a:solidFill>
              </a:rPr>
              <a:t>6</a:t>
            </a:r>
            <a:endParaRPr lang="en-US" sz="2460" b="1" dirty="0">
              <a:solidFill>
                <a:prstClr val="white"/>
              </a:solidFill>
            </a:endParaRPr>
          </a:p>
        </p:txBody>
      </p:sp>
      <p:sp>
        <p:nvSpPr>
          <p:cNvPr id="59" name="Teardrop 46">
            <a:extLst>
              <a:ext uri="{FF2B5EF4-FFF2-40B4-BE49-F238E27FC236}">
                <a16:creationId xmlns:a16="http://schemas.microsoft.com/office/drawing/2014/main" id="{EF1C45E4-D298-4961-9B27-152514713841}"/>
              </a:ext>
            </a:extLst>
          </p:cNvPr>
          <p:cNvSpPr/>
          <p:nvPr/>
        </p:nvSpPr>
        <p:spPr>
          <a:xfrm>
            <a:off x="282733" y="4585838"/>
            <a:ext cx="475554" cy="447129"/>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2460" b="1" dirty="0">
                <a:solidFill>
                  <a:prstClr val="white"/>
                </a:solidFill>
              </a:rPr>
              <a:t>8</a:t>
            </a:r>
            <a:endParaRPr lang="en-US" sz="2460" b="1" dirty="0">
              <a:solidFill>
                <a:prstClr val="white"/>
              </a:solidFill>
            </a:endParaRPr>
          </a:p>
        </p:txBody>
      </p:sp>
      <p:sp>
        <p:nvSpPr>
          <p:cNvPr id="82" name="Прямоугольник с двумя скругленными противолежащими углами 19">
            <a:extLst>
              <a:ext uri="{FF2B5EF4-FFF2-40B4-BE49-F238E27FC236}">
                <a16:creationId xmlns:a16="http://schemas.microsoft.com/office/drawing/2014/main" id="{1122815B-0F01-4708-98F5-23AFF7365F2D}"/>
              </a:ext>
            </a:extLst>
          </p:cNvPr>
          <p:cNvSpPr/>
          <p:nvPr/>
        </p:nvSpPr>
        <p:spPr>
          <a:xfrm>
            <a:off x="1006764" y="627212"/>
            <a:ext cx="9380925" cy="1070902"/>
          </a:xfrm>
          <a:prstGeom prst="round2Diag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050" b="1" dirty="0">
                <a:solidFill>
                  <a:schemeClr val="tx1"/>
                </a:solidFill>
                <a:effectLst/>
                <a:ea typeface="Calibri" panose="020F0502020204030204" pitchFamily="34" charset="0"/>
              </a:rPr>
              <a:t>Организовано участие 28 СМСП в 17 международных выставочно-ярмарочных мероприятиях на территории </a:t>
            </a:r>
            <a:r>
              <a:rPr lang="ru-RU" sz="1050" b="1" dirty="0">
                <a:solidFill>
                  <a:schemeClr val="tx1"/>
                </a:solidFill>
                <a:ea typeface="Calibri" panose="020F0502020204030204" pitchFamily="34" charset="0"/>
              </a:rPr>
              <a:t>иностранного государства(Армения, Ереван) и Российской Федерации (Москва, Кубинка, Красногорск):</a:t>
            </a:r>
            <a:r>
              <a:rPr lang="ru-RU" sz="1050" b="1" dirty="0">
                <a:solidFill>
                  <a:schemeClr val="tx1"/>
                </a:solidFill>
                <a:effectLst/>
                <a:ea typeface="Calibri" panose="020F0502020204030204" pitchFamily="34" charset="0"/>
              </a:rPr>
              <a:t>«Здравоохранение и фармация EXPO 2021» с продукцией легкой промышленности; с продукцией легкой, пищевой, мебельной промышленности и продукции машиностроения: Международный военно-технический форум "Армия -2021«; Международная выставка одежды, белья, свадебной моды и аксессуаров CPM; </a:t>
            </a:r>
            <a:r>
              <a:rPr lang="en-US" sz="1050" b="1" dirty="0">
                <a:solidFill>
                  <a:schemeClr val="tx1"/>
                </a:solidFill>
                <a:effectLst/>
                <a:ea typeface="Calibri" panose="020F0502020204030204" pitchFamily="34" charset="0"/>
              </a:rPr>
              <a:t>Heimtextil Russia 2021</a:t>
            </a:r>
            <a:r>
              <a:rPr lang="ru-RU" sz="1050" b="1" dirty="0">
                <a:solidFill>
                  <a:schemeClr val="tx1"/>
                </a:solidFill>
                <a:effectLst/>
                <a:ea typeface="Calibri" panose="020F0502020204030204" pitchFamily="34" charset="0"/>
              </a:rPr>
              <a:t>; Текстильлегпром 56 Осень 2021; WorldFood Moscow 2021; Мир детства 2021</a:t>
            </a:r>
            <a:r>
              <a:rPr lang="ru-RU" sz="1050" b="1" dirty="0">
                <a:solidFill>
                  <a:schemeClr val="tx1"/>
                </a:solidFill>
                <a:ea typeface="Calibri" panose="020F0502020204030204" pitchFamily="34" charset="0"/>
              </a:rPr>
              <a:t>; Выставка CJF </a:t>
            </a:r>
            <a:r>
              <a:rPr lang="ru-RU" sz="1050" b="1" dirty="0">
                <a:solidFill>
                  <a:schemeClr val="tx1"/>
                </a:solidFill>
                <a:effectLst/>
                <a:ea typeface="Calibri" panose="020F0502020204030204" pitchFamily="34" charset="0"/>
              </a:rPr>
              <a:t>Детская и юношеская мода; международная выставка инструментов и оборудования </a:t>
            </a:r>
            <a:r>
              <a:rPr lang="en-US" sz="1050" b="1" dirty="0">
                <a:solidFill>
                  <a:schemeClr val="tx1"/>
                </a:solidFill>
                <a:effectLst/>
                <a:ea typeface="Calibri" panose="020F0502020204030204" pitchFamily="34" charset="0"/>
              </a:rPr>
              <a:t>MITEX 2021</a:t>
            </a:r>
            <a:r>
              <a:rPr lang="ru-RU" sz="1050" b="1" dirty="0">
                <a:solidFill>
                  <a:schemeClr val="tx1"/>
                </a:solidFill>
                <a:effectLst/>
                <a:ea typeface="Calibri" panose="020F0502020204030204" pitchFamily="34" charset="0"/>
              </a:rPr>
              <a:t>; международная выставк</a:t>
            </a:r>
            <a:r>
              <a:rPr lang="ru-RU" sz="1050" b="1" dirty="0">
                <a:solidFill>
                  <a:schemeClr val="tx1"/>
                </a:solidFill>
                <a:ea typeface="Calibri" panose="020F0502020204030204" pitchFamily="34" charset="0"/>
              </a:rPr>
              <a:t>а «</a:t>
            </a:r>
            <a:r>
              <a:rPr lang="ru-RU" sz="1050" b="1" dirty="0">
                <a:solidFill>
                  <a:schemeClr val="tx1"/>
                </a:solidFill>
                <a:effectLst/>
                <a:ea typeface="Calibri" panose="020F0502020204030204" pitchFamily="34" charset="0"/>
              </a:rPr>
              <a:t>Мебель, фурнитура и обивочные материалы 2021»; международная выставка БИОТ 2021</a:t>
            </a:r>
          </a:p>
        </p:txBody>
      </p:sp>
      <p:sp>
        <p:nvSpPr>
          <p:cNvPr id="83" name="Прямоугольник с двумя скругленными противолежащими углами 19">
            <a:extLst>
              <a:ext uri="{FF2B5EF4-FFF2-40B4-BE49-F238E27FC236}">
                <a16:creationId xmlns:a16="http://schemas.microsoft.com/office/drawing/2014/main" id="{1E213E22-0811-4A37-8F3F-ABA611281127}"/>
              </a:ext>
            </a:extLst>
          </p:cNvPr>
          <p:cNvSpPr/>
          <p:nvPr/>
        </p:nvSpPr>
        <p:spPr>
          <a:xfrm>
            <a:off x="1006764" y="1738710"/>
            <a:ext cx="9380925" cy="790998"/>
          </a:xfrm>
          <a:prstGeom prst="round2Diag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050" b="1" dirty="0">
                <a:solidFill>
                  <a:schemeClr val="tx1"/>
                </a:solidFill>
                <a:ea typeface="Calibri" panose="020F0502020204030204" pitchFamily="34" charset="0"/>
              </a:rPr>
              <a:t>Оказано 38 комплексных услуг по подготовке экспортного контракта для 27 СМСП (с Республикой Казахстан, Беларусь, Республикой Арменией, Италией, Китаем, Францией, Узбекистаном, Австралией, Болгарией, Великобританией, Германией, Кот-д</a:t>
            </a:r>
            <a:r>
              <a:rPr lang="en-US" sz="1050" b="1" dirty="0">
                <a:solidFill>
                  <a:schemeClr val="tx1"/>
                </a:solidFill>
                <a:ea typeface="Calibri" panose="020F0502020204030204" pitchFamily="34" charset="0"/>
              </a:rPr>
              <a:t>’</a:t>
            </a:r>
            <a:r>
              <a:rPr lang="ru-RU" sz="1050" b="1" dirty="0">
                <a:solidFill>
                  <a:schemeClr val="tx1"/>
                </a:solidFill>
                <a:ea typeface="Calibri" panose="020F0502020204030204" pitchFamily="34" charset="0"/>
              </a:rPr>
              <a:t>Ивуаром, Сенегалом, США, Финляндией, Литвой и Приднестровской Молдавской Республикой), в т.ч. включая </a:t>
            </a:r>
            <a:r>
              <a:rPr lang="ru-RU" sz="1050" b="1" dirty="0">
                <a:solidFill>
                  <a:schemeClr val="tx1"/>
                </a:solidFill>
                <a:effectLst/>
                <a:ea typeface="Calibri" panose="020F0502020204030204" pitchFamily="34" charset="0"/>
              </a:rPr>
              <a:t>консультации по различным аспектам экспортной деятельности</a:t>
            </a:r>
            <a:r>
              <a:rPr lang="en-US" sz="1050" b="1" dirty="0">
                <a:solidFill>
                  <a:schemeClr val="tx1"/>
                </a:solidFill>
                <a:effectLst/>
                <a:ea typeface="Calibri" panose="020F0502020204030204" pitchFamily="34" charset="0"/>
              </a:rPr>
              <a:t> (</a:t>
            </a:r>
            <a:r>
              <a:rPr lang="ru-RU" sz="1050" b="1" dirty="0">
                <a:solidFill>
                  <a:schemeClr val="tx1"/>
                </a:solidFill>
                <a:effectLst/>
                <a:ea typeface="Calibri" panose="020F0502020204030204" pitchFamily="34" charset="0"/>
              </a:rPr>
              <a:t>консультирование по особенностям налогообложения и валютного контроля</a:t>
            </a:r>
            <a:r>
              <a:rPr lang="en-US" sz="1050" b="1" dirty="0">
                <a:solidFill>
                  <a:schemeClr val="tx1"/>
                </a:solidFill>
                <a:ea typeface="Calibri" panose="020F0502020204030204" pitchFamily="34" charset="0"/>
              </a:rPr>
              <a:t>,</a:t>
            </a:r>
            <a:r>
              <a:rPr lang="en-US" sz="1050" b="1" dirty="0">
                <a:solidFill>
                  <a:schemeClr val="tx1"/>
                </a:solidFill>
                <a:effectLst/>
                <a:ea typeface="Calibri" panose="020F0502020204030204" pitchFamily="34" charset="0"/>
              </a:rPr>
              <a:t> </a:t>
            </a:r>
            <a:r>
              <a:rPr lang="ru-RU" sz="1050" b="1" dirty="0">
                <a:solidFill>
                  <a:schemeClr val="tx1"/>
                </a:solidFill>
                <a:effectLst/>
                <a:ea typeface="Calibri" panose="020F0502020204030204" pitchFamily="34" charset="0"/>
              </a:rPr>
              <a:t>таможенного оформления, </a:t>
            </a:r>
            <a:r>
              <a:rPr lang="ru-RU" sz="1050" b="1" dirty="0">
                <a:solidFill>
                  <a:schemeClr val="tx1"/>
                </a:solidFill>
                <a:ea typeface="Calibri" panose="020F0502020204030204" pitchFamily="34" charset="0"/>
              </a:rPr>
              <a:t>определение условий и стоимости логистики, подготовка документов для прохождения таможенных процедур, </a:t>
            </a:r>
            <a:r>
              <a:rPr lang="ru-RU" sz="1050" b="1" dirty="0">
                <a:solidFill>
                  <a:schemeClr val="tx1"/>
                </a:solidFill>
              </a:rPr>
              <a:t>сопровождение переговорного процесса с контрагентами)</a:t>
            </a:r>
          </a:p>
        </p:txBody>
      </p:sp>
      <p:sp>
        <p:nvSpPr>
          <p:cNvPr id="84" name="Прямоугольник с двумя скругленными противолежащими углами 19">
            <a:extLst>
              <a:ext uri="{FF2B5EF4-FFF2-40B4-BE49-F238E27FC236}">
                <a16:creationId xmlns:a16="http://schemas.microsoft.com/office/drawing/2014/main" id="{184A0297-8AD6-4607-BDF6-C5B6BA1B7709}"/>
              </a:ext>
            </a:extLst>
          </p:cNvPr>
          <p:cNvSpPr/>
          <p:nvPr/>
        </p:nvSpPr>
        <p:spPr>
          <a:xfrm>
            <a:off x="1006765" y="2579911"/>
            <a:ext cx="9380926" cy="325232"/>
          </a:xfrm>
          <a:prstGeom prst="round2Diag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050" b="1" dirty="0">
                <a:solidFill>
                  <a:schemeClr val="tx1"/>
                </a:solidFill>
                <a:effectLst/>
                <a:ea typeface="Calibri" panose="020F0502020204030204" pitchFamily="34" charset="0"/>
              </a:rPr>
              <a:t>Оказано 1</a:t>
            </a:r>
            <a:r>
              <a:rPr lang="ru-RU" sz="1050" b="1" dirty="0">
                <a:solidFill>
                  <a:schemeClr val="tx1"/>
                </a:solidFill>
                <a:ea typeface="Calibri" panose="020F0502020204030204" pitchFamily="34" charset="0"/>
              </a:rPr>
              <a:t>7</a:t>
            </a:r>
            <a:r>
              <a:rPr lang="ru-RU" sz="1050" b="1" dirty="0">
                <a:solidFill>
                  <a:schemeClr val="tx1"/>
                </a:solidFill>
                <a:effectLst/>
                <a:ea typeface="Calibri" panose="020F0502020204030204" pitchFamily="34" charset="0"/>
              </a:rPr>
              <a:t> комплексных услуг для 17 СМСП по поиску и подбору иностранного покупателя (Республика Казахстан, Беларусь, Вьетнам, Пакистан, Узбекистан, Нигерия, Италия, Дания, Финляндия, Германия, Польша, Ирак, страны Балтии, Азербайджан, Италия и Республика Конго)</a:t>
            </a:r>
            <a:endParaRPr lang="ru-RU" sz="100" b="1" dirty="0">
              <a:solidFill>
                <a:schemeClr val="tx1"/>
              </a:solidFill>
            </a:endParaRPr>
          </a:p>
        </p:txBody>
      </p:sp>
      <p:sp>
        <p:nvSpPr>
          <p:cNvPr id="85" name="Прямоугольник с двумя скругленными противолежащими углами 19">
            <a:extLst>
              <a:ext uri="{FF2B5EF4-FFF2-40B4-BE49-F238E27FC236}">
                <a16:creationId xmlns:a16="http://schemas.microsoft.com/office/drawing/2014/main" id="{CEE63002-7800-4BCD-B552-6C585A45D8F3}"/>
              </a:ext>
            </a:extLst>
          </p:cNvPr>
          <p:cNvSpPr/>
          <p:nvPr/>
        </p:nvSpPr>
        <p:spPr>
          <a:xfrm>
            <a:off x="1006764" y="2945739"/>
            <a:ext cx="9362041" cy="341472"/>
          </a:xfrm>
          <a:prstGeom prst="round2Diag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050" b="1" dirty="0">
                <a:solidFill>
                  <a:schemeClr val="tx1"/>
                </a:solidFill>
                <a:effectLst/>
                <a:ea typeface="Calibri" panose="020F0502020204030204" pitchFamily="34" charset="0"/>
              </a:rPr>
              <a:t>Оказано 13 комплексных услуг для 13 СМСП по содействию в размещении на международных электронных торговых площадках </a:t>
            </a:r>
            <a:r>
              <a:rPr lang="en-US" sz="1050" b="1" dirty="0">
                <a:solidFill>
                  <a:schemeClr val="tx1"/>
                </a:solidFill>
                <a:effectLst/>
                <a:ea typeface="Calibri" panose="020F0502020204030204" pitchFamily="34" charset="0"/>
              </a:rPr>
              <a:t>(eBay,</a:t>
            </a:r>
            <a:r>
              <a:rPr lang="ru-RU" sz="1050" b="1" dirty="0">
                <a:solidFill>
                  <a:schemeClr val="tx1"/>
                </a:solidFill>
                <a:effectLst/>
                <a:ea typeface="Calibri" panose="020F0502020204030204" pitchFamily="34" charset="0"/>
              </a:rPr>
              <a:t> </a:t>
            </a:r>
            <a:r>
              <a:rPr lang="en-US" sz="1050" b="1" dirty="0">
                <a:solidFill>
                  <a:schemeClr val="tx1"/>
                </a:solidFill>
                <a:ea typeface="Calibri" panose="020F0502020204030204" pitchFamily="34" charset="0"/>
              </a:rPr>
              <a:t>Amazon,</a:t>
            </a:r>
            <a:r>
              <a:rPr lang="en-US" sz="1050" b="1" dirty="0">
                <a:solidFill>
                  <a:schemeClr val="tx1"/>
                </a:solidFill>
                <a:effectLst/>
                <a:ea typeface="Calibri" panose="020F0502020204030204" pitchFamily="34" charset="0"/>
              </a:rPr>
              <a:t> </a:t>
            </a:r>
            <a:r>
              <a:rPr lang="en-US" sz="1050" b="1" dirty="0" err="1">
                <a:solidFill>
                  <a:schemeClr val="tx1"/>
                </a:solidFill>
                <a:effectLst/>
                <a:ea typeface="Calibri" panose="020F0502020204030204" pitchFamily="34" charset="0"/>
              </a:rPr>
              <a:t>Fordaq</a:t>
            </a:r>
            <a:r>
              <a:rPr lang="en-US" sz="1050" b="1" dirty="0">
                <a:solidFill>
                  <a:schemeClr val="tx1"/>
                </a:solidFill>
                <a:effectLst/>
                <a:ea typeface="Calibri" panose="020F0502020204030204" pitchFamily="34" charset="0"/>
              </a:rPr>
              <a:t>, Industry Stock)</a:t>
            </a:r>
            <a:r>
              <a:rPr lang="ru-RU" sz="1050" b="1" dirty="0">
                <a:solidFill>
                  <a:schemeClr val="tx1"/>
                </a:solidFill>
                <a:effectLst/>
                <a:ea typeface="Calibri" panose="020F0502020204030204" pitchFamily="34" charset="0"/>
              </a:rPr>
              <a:t>,в том числе организовано 1 выставочное мероприятие для 1СМСП в формате онлайн Международная выставка </a:t>
            </a:r>
            <a:r>
              <a:rPr lang="en-US" sz="1050" b="1" dirty="0">
                <a:solidFill>
                  <a:schemeClr val="tx1"/>
                </a:solidFill>
                <a:effectLst/>
                <a:ea typeface="Calibri" panose="020F0502020204030204" pitchFamily="34" charset="0"/>
              </a:rPr>
              <a:t>LocWorldWide44</a:t>
            </a:r>
            <a:endParaRPr lang="ru-RU" sz="100" b="1" dirty="0">
              <a:solidFill>
                <a:schemeClr val="tx1"/>
              </a:solidFill>
            </a:endParaRPr>
          </a:p>
        </p:txBody>
      </p:sp>
      <p:sp>
        <p:nvSpPr>
          <p:cNvPr id="86" name="Прямоугольник с двумя скругленными противолежащими углами 23">
            <a:extLst>
              <a:ext uri="{FF2B5EF4-FFF2-40B4-BE49-F238E27FC236}">
                <a16:creationId xmlns:a16="http://schemas.microsoft.com/office/drawing/2014/main" id="{C0CB3125-E457-4759-BD2E-DE2595953595}"/>
              </a:ext>
            </a:extLst>
          </p:cNvPr>
          <p:cNvSpPr/>
          <p:nvPr/>
        </p:nvSpPr>
        <p:spPr>
          <a:xfrm>
            <a:off x="1001252" y="3621535"/>
            <a:ext cx="9386438" cy="339544"/>
          </a:xfrm>
          <a:prstGeom prst="round2Diag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050" b="1" dirty="0">
                <a:solidFill>
                  <a:schemeClr val="tx1"/>
                </a:solidFill>
              </a:rPr>
              <a:t>Проведено 16 информационно-консультационных мероприятий: семинары школы экспорта АО «РЭЦ», вебинары и мастер-классы на тему экспортной деятельности, в которых приняли участие 201 СМСП</a:t>
            </a:r>
            <a:endParaRPr lang="ru-RU" sz="1230" b="1" dirty="0">
              <a:solidFill>
                <a:schemeClr val="tx1"/>
              </a:solidFill>
            </a:endParaRPr>
          </a:p>
        </p:txBody>
      </p:sp>
      <p:sp>
        <p:nvSpPr>
          <p:cNvPr id="87" name="Прямоугольник с двумя скругленными противолежащими углами 19">
            <a:extLst>
              <a:ext uri="{FF2B5EF4-FFF2-40B4-BE49-F238E27FC236}">
                <a16:creationId xmlns:a16="http://schemas.microsoft.com/office/drawing/2014/main" id="{49752A78-D1D4-4124-9DA4-60C406DAED8D}"/>
              </a:ext>
            </a:extLst>
          </p:cNvPr>
          <p:cNvSpPr/>
          <p:nvPr/>
        </p:nvSpPr>
        <p:spPr>
          <a:xfrm>
            <a:off x="1001252" y="3327328"/>
            <a:ext cx="9380926" cy="228130"/>
          </a:xfrm>
          <a:prstGeom prst="round2Diag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000" b="1" dirty="0">
                <a:solidFill>
                  <a:schemeClr val="tx1"/>
                </a:solidFill>
              </a:rPr>
              <a:t>Организована 1 реверсная бизнес-миссия с представителями деловых кругов Республики Казахстан, в которой приняли участие 24 СМСП региона</a:t>
            </a:r>
            <a:endParaRPr lang="ru-RU" sz="1000" b="1" dirty="0">
              <a:solidFill>
                <a:schemeClr val="tx1"/>
              </a:solidFill>
              <a:ea typeface="Calibri" panose="020F0502020204030204" pitchFamily="34" charset="0"/>
            </a:endParaRPr>
          </a:p>
        </p:txBody>
      </p:sp>
      <p:sp>
        <p:nvSpPr>
          <p:cNvPr id="88" name="Прямоугольник с двумя скругленными противолежащими углами 19">
            <a:extLst>
              <a:ext uri="{FF2B5EF4-FFF2-40B4-BE49-F238E27FC236}">
                <a16:creationId xmlns:a16="http://schemas.microsoft.com/office/drawing/2014/main" id="{739C9964-B895-48D4-9A18-99640C771606}"/>
              </a:ext>
            </a:extLst>
          </p:cNvPr>
          <p:cNvSpPr/>
          <p:nvPr/>
        </p:nvSpPr>
        <p:spPr>
          <a:xfrm>
            <a:off x="1001252" y="4009314"/>
            <a:ext cx="9386438" cy="455997"/>
          </a:xfrm>
          <a:prstGeom prst="round2Diag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000" b="1" dirty="0">
                <a:solidFill>
                  <a:schemeClr val="tx1"/>
                </a:solidFill>
              </a:rPr>
              <a:t>С целью популяризации экспортной деятельности организовано и проведено 2 мероприятия: круглый стол на тему "Налогообложение, валютный и таможенный контроль при экспорте товаров. Что важно знать экспортеру?«, а также ежегодный региональный конкурс «Экспортер года». В данных мероприятиях приняли участие 26 СМСП области</a:t>
            </a:r>
          </a:p>
        </p:txBody>
      </p:sp>
      <p:sp>
        <p:nvSpPr>
          <p:cNvPr id="89" name="Прямоугольник с двумя скругленными противолежащими углами 19">
            <a:extLst>
              <a:ext uri="{FF2B5EF4-FFF2-40B4-BE49-F238E27FC236}">
                <a16:creationId xmlns:a16="http://schemas.microsoft.com/office/drawing/2014/main" id="{027B300E-EE66-494C-BA2D-C276198DECC7}"/>
              </a:ext>
            </a:extLst>
          </p:cNvPr>
          <p:cNvSpPr/>
          <p:nvPr/>
        </p:nvSpPr>
        <p:spPr>
          <a:xfrm>
            <a:off x="1001252" y="4513546"/>
            <a:ext cx="9386438" cy="591715"/>
          </a:xfrm>
          <a:prstGeom prst="round2Diag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000" b="1" dirty="0">
                <a:solidFill>
                  <a:schemeClr val="tx1"/>
                </a:solidFill>
                <a:ea typeface="Calibri" panose="020F0502020204030204" pitchFamily="34" charset="0"/>
              </a:rPr>
              <a:t>Осуществлено привлечение 244 СМСП на продукты Группы РЭЦ: С</a:t>
            </a:r>
            <a:r>
              <a:rPr lang="ru-RU" sz="1000" b="1" dirty="0">
                <a:solidFill>
                  <a:schemeClr val="tx1"/>
                </a:solidFill>
                <a:effectLst/>
                <a:ea typeface="Calibri" panose="020F0502020204030204" pitchFamily="34" charset="0"/>
              </a:rPr>
              <a:t>коринг РЭЦ по подбору международных электронных торговых площадок (</a:t>
            </a:r>
            <a:r>
              <a:rPr lang="ru-RU" sz="1000" b="1" dirty="0">
                <a:solidFill>
                  <a:schemeClr val="tx1"/>
                </a:solidFill>
                <a:ea typeface="Calibri" panose="020F0502020204030204" pitchFamily="34" charset="0"/>
              </a:rPr>
              <a:t>28</a:t>
            </a:r>
            <a:r>
              <a:rPr lang="ru-RU" sz="1000" b="1" dirty="0">
                <a:solidFill>
                  <a:schemeClr val="tx1"/>
                </a:solidFill>
                <a:effectLst/>
                <a:ea typeface="Calibri" panose="020F0502020204030204" pitchFamily="34" charset="0"/>
              </a:rPr>
              <a:t> </a:t>
            </a:r>
            <a:r>
              <a:rPr lang="ru-RU" sz="1000" b="1" dirty="0">
                <a:solidFill>
                  <a:schemeClr val="tx1"/>
                </a:solidFill>
                <a:ea typeface="Calibri" panose="020F0502020204030204" pitchFamily="34" charset="0"/>
              </a:rPr>
              <a:t> С</a:t>
            </a:r>
            <a:r>
              <a:rPr lang="ru-RU" sz="1000" b="1" dirty="0">
                <a:solidFill>
                  <a:schemeClr val="tx1"/>
                </a:solidFill>
                <a:effectLst/>
                <a:ea typeface="Calibri" panose="020F0502020204030204" pitchFamily="34" charset="0"/>
              </a:rPr>
              <a:t>МСП)</a:t>
            </a:r>
            <a:r>
              <a:rPr lang="ru-RU" sz="1000" b="1" dirty="0">
                <a:solidFill>
                  <a:schemeClr val="tx1"/>
                </a:solidFill>
                <a:ea typeface="Calibri" panose="020F0502020204030204" pitchFamily="34" charset="0"/>
              </a:rPr>
              <a:t>; </a:t>
            </a:r>
            <a:r>
              <a:rPr lang="ru-RU" sz="1000" b="1" dirty="0">
                <a:solidFill>
                  <a:schemeClr val="tx1"/>
                </a:solidFill>
                <a:effectLst/>
                <a:ea typeface="Calibri" panose="020F0502020204030204" pitchFamily="34" charset="0"/>
              </a:rPr>
              <a:t>Проект экспортного контракта на поставку товаров</a:t>
            </a:r>
            <a:r>
              <a:rPr lang="ru-RU" sz="1000" b="1" dirty="0">
                <a:solidFill>
                  <a:schemeClr val="tx1"/>
                </a:solidFill>
                <a:ea typeface="Calibri" panose="020F0502020204030204" pitchFamily="34" charset="0"/>
              </a:rPr>
              <a:t> (18 СМСП);  </a:t>
            </a:r>
            <a:r>
              <a:rPr lang="ru-RU" sz="1000" b="1" dirty="0">
                <a:solidFill>
                  <a:schemeClr val="tx1"/>
                </a:solidFill>
                <a:effectLst/>
                <a:ea typeface="Calibri" panose="020F0502020204030204" pitchFamily="34" charset="0"/>
              </a:rPr>
              <a:t>Экспортный товарный отчет</a:t>
            </a:r>
            <a:r>
              <a:rPr lang="ru-RU" sz="1000" b="1" dirty="0">
                <a:solidFill>
                  <a:schemeClr val="tx1"/>
                </a:solidFill>
                <a:ea typeface="Calibri" panose="020F0502020204030204" pitchFamily="34" charset="0"/>
              </a:rPr>
              <a:t> (5 СМСП); </a:t>
            </a:r>
            <a:r>
              <a:rPr lang="ru-RU" sz="1000" b="1" dirty="0">
                <a:solidFill>
                  <a:schemeClr val="tx1"/>
                </a:solidFill>
                <a:effectLst/>
                <a:ea typeface="Calibri" panose="020F0502020204030204" pitchFamily="34" charset="0"/>
              </a:rPr>
              <a:t>Поиск поставщиков российских товаров, работ и услуг по запросу иностранного покупателя -  проведено 95 поисков, предложено 276 СМСП региона; Навигатор по барьерам и требованиям рынков (5 СМСП); сопровождение переговорного процесса (3 СМСП); Страхование отсрочки платежа МСП (3 СМСП)</a:t>
            </a:r>
            <a:endParaRPr lang="ru-RU" sz="1000" b="1" dirty="0">
              <a:solidFill>
                <a:schemeClr val="tx1"/>
              </a:solidFill>
            </a:endParaRPr>
          </a:p>
        </p:txBody>
      </p:sp>
    </p:spTree>
    <p:extLst>
      <p:ext uri="{BB962C8B-B14F-4D97-AF65-F5344CB8AC3E}">
        <p14:creationId xmlns:p14="http://schemas.microsoft.com/office/powerpoint/2010/main" val="1302221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1"/>
          <p:cNvSpPr/>
          <p:nvPr/>
        </p:nvSpPr>
        <p:spPr>
          <a:xfrm>
            <a:off x="853920" y="49391"/>
            <a:ext cx="9235800" cy="1243849"/>
          </a:xfrm>
          <a:prstGeom prst="rect">
            <a:avLst/>
          </a:prstGeom>
          <a:noFill/>
          <a:ln>
            <a:noFill/>
          </a:ln>
        </p:spPr>
        <p:style>
          <a:lnRef idx="0">
            <a:scrgbClr r="0" g="0" b="0"/>
          </a:lnRef>
          <a:fillRef idx="0">
            <a:scrgbClr r="0" g="0" b="0"/>
          </a:fillRef>
          <a:effectRef idx="0">
            <a:scrgbClr r="0" g="0" b="0"/>
          </a:effectRef>
          <a:fontRef idx="minor"/>
        </p:style>
        <p:txBody>
          <a:bodyPr lIns="0" tIns="10080" rIns="0" bIns="0">
            <a:spAutoFit/>
          </a:bodyPr>
          <a:lstStyle/>
          <a:p>
            <a:pPr marL="1261800" indent="-1250640" algn="ctr">
              <a:spcBef>
                <a:spcPts val="79"/>
              </a:spcBef>
            </a:pPr>
            <a:r>
              <a:rPr lang="ru-RU" sz="1200" b="0" strike="noStrike" spc="-4" dirty="0">
                <a:solidFill>
                  <a:srgbClr val="000000"/>
                </a:solidFill>
                <a:latin typeface="Arial Black"/>
                <a:ea typeface="Arial"/>
              </a:rPr>
              <a:t>ПРОДВИЖЕНИЕ БРЕНДОВ</a:t>
            </a:r>
          </a:p>
          <a:p>
            <a:pPr marL="1261800" indent="-1250640" algn="ctr">
              <a:spcBef>
                <a:spcPts val="79"/>
              </a:spcBef>
            </a:pPr>
            <a:r>
              <a:rPr lang="ru-RU" sz="1200" b="0" strike="noStrike" spc="-4" dirty="0">
                <a:solidFill>
                  <a:srgbClr val="000000"/>
                </a:solidFill>
                <a:latin typeface="Arial Black"/>
                <a:ea typeface="Arial"/>
              </a:rPr>
              <a:t>(РЕГИОНАЛЬНЫЙ ЦЕНТР ИНЖИНИРИНГА)</a:t>
            </a:r>
          </a:p>
          <a:p>
            <a:pPr marL="1261800" indent="-1250640" algn="ctr">
              <a:spcBef>
                <a:spcPts val="79"/>
              </a:spcBef>
            </a:pPr>
            <a:r>
              <a:rPr lang="ru-RU" sz="1200" b="1" dirty="0">
                <a:solidFill>
                  <a:schemeClr val="tx1"/>
                </a:solidFill>
                <a:latin typeface="Arial Black" panose="020B0A04020102020204" pitchFamily="34" charset="0"/>
                <a:ea typeface="Arial"/>
                <a:cs typeface="Arial"/>
                <a:sym typeface="Arial"/>
              </a:rPr>
              <a:t>Итоги 2021</a:t>
            </a:r>
            <a:r>
              <a:rPr lang="en-US" sz="1200" b="1" strike="noStrike" spc="-1" dirty="0">
                <a:solidFill>
                  <a:srgbClr val="000000"/>
                </a:solidFill>
                <a:latin typeface="Arial Black"/>
                <a:ea typeface="Arial"/>
              </a:rPr>
              <a:t> г.</a:t>
            </a:r>
          </a:p>
          <a:p>
            <a:pPr marL="1261800" indent="-1250640">
              <a:spcBef>
                <a:spcPts val="79"/>
              </a:spcBef>
            </a:pPr>
            <a:r>
              <a:rPr lang="en-US" sz="1200" b="1" strike="noStrike" spc="-1" dirty="0">
                <a:solidFill>
                  <a:srgbClr val="000000"/>
                </a:solidFill>
                <a:latin typeface="Arial Black"/>
                <a:ea typeface="Arial"/>
              </a:rPr>
              <a:t>                                           </a:t>
            </a:r>
            <a:r>
              <a:rPr lang="ru-RU" sz="1200" b="1" strike="noStrike" spc="-1" dirty="0">
                <a:solidFill>
                  <a:srgbClr val="000000"/>
                </a:solidFill>
                <a:latin typeface="Arial Black"/>
                <a:ea typeface="Arial"/>
              </a:rPr>
              <a:t>   </a:t>
            </a:r>
            <a:r>
              <a:rPr lang="ru-RU" sz="1200" spc="-4" dirty="0">
                <a:solidFill>
                  <a:srgbClr val="000000"/>
                </a:solidFill>
                <a:latin typeface="Arial Black" panose="020B0A04020102020204" pitchFamily="34" charset="0"/>
                <a:ea typeface="Arial"/>
              </a:rPr>
              <a:t>Руководитель  </a:t>
            </a:r>
            <a:r>
              <a:rPr lang="ru-RU" sz="1200" spc="-4" dirty="0" err="1">
                <a:solidFill>
                  <a:srgbClr val="000000"/>
                </a:solidFill>
                <a:latin typeface="Arial Black" panose="020B0A04020102020204" pitchFamily="34" charset="0"/>
                <a:ea typeface="Arial"/>
              </a:rPr>
              <a:t>Панькив</a:t>
            </a:r>
            <a:r>
              <a:rPr lang="ru-RU" sz="1200" spc="-4" dirty="0">
                <a:solidFill>
                  <a:srgbClr val="000000"/>
                </a:solidFill>
                <a:latin typeface="Arial Black" panose="020B0A04020102020204" pitchFamily="34" charset="0"/>
                <a:ea typeface="Arial"/>
              </a:rPr>
              <a:t> Александр Владимирович</a:t>
            </a:r>
            <a:endParaRPr lang="en-US" sz="1200" b="1" dirty="0">
              <a:solidFill>
                <a:srgbClr val="E44328"/>
              </a:solidFill>
              <a:latin typeface="Arial"/>
              <a:ea typeface="Arial"/>
              <a:cs typeface="Arial"/>
              <a:sym typeface="Arial"/>
            </a:endParaRPr>
          </a:p>
          <a:p>
            <a:pPr marL="1261800" indent="-1250640" algn="ctr">
              <a:spcBef>
                <a:spcPts val="79"/>
              </a:spcBef>
            </a:pPr>
            <a:endParaRPr lang="ru-RU" sz="1200" b="0" strike="noStrike" spc="-1" dirty="0">
              <a:latin typeface="Arial"/>
            </a:endParaRPr>
          </a:p>
          <a:p>
            <a:pPr marL="1261800" indent="-1250640" algn="ctr">
              <a:spcBef>
                <a:spcPts val="79"/>
              </a:spcBef>
            </a:pPr>
            <a:endParaRPr lang="ru-RU" sz="1600" b="1" dirty="0">
              <a:solidFill>
                <a:schemeClr val="tx1"/>
              </a:solidFill>
              <a:latin typeface="Arial Black" panose="020B0A04020102020204" pitchFamily="34" charset="0"/>
              <a:ea typeface="Arial"/>
              <a:cs typeface="Arial"/>
              <a:sym typeface="Arial"/>
            </a:endParaRPr>
          </a:p>
        </p:txBody>
      </p:sp>
      <p:sp>
        <p:nvSpPr>
          <p:cNvPr id="169" name="CustomShape 3"/>
          <p:cNvSpPr/>
          <p:nvPr/>
        </p:nvSpPr>
        <p:spPr>
          <a:xfrm>
            <a:off x="758880" y="2290680"/>
            <a:ext cx="5343840" cy="328680"/>
          </a:xfrm>
          <a:prstGeom prst="rect">
            <a:avLst/>
          </a:prstGeom>
          <a:noFill/>
          <a:ln>
            <a:noFill/>
          </a:ln>
        </p:spPr>
        <p:style>
          <a:lnRef idx="0">
            <a:scrgbClr r="0" g="0" b="0"/>
          </a:lnRef>
          <a:fillRef idx="0">
            <a:scrgbClr r="0" g="0" b="0"/>
          </a:fillRef>
          <a:effectRef idx="0">
            <a:scrgbClr r="0" g="0" b="0"/>
          </a:effectRef>
          <a:fontRef idx="minor"/>
        </p:style>
      </p:sp>
      <p:sp>
        <p:nvSpPr>
          <p:cNvPr id="170" name="CustomShape 4"/>
          <p:cNvSpPr/>
          <p:nvPr/>
        </p:nvSpPr>
        <p:spPr>
          <a:xfrm>
            <a:off x="10089720" y="7128000"/>
            <a:ext cx="460080" cy="279000"/>
          </a:xfrm>
          <a:prstGeom prst="rect">
            <a:avLst/>
          </a:prstGeom>
          <a:noFill/>
          <a:ln>
            <a:noFill/>
          </a:ln>
        </p:spPr>
        <p:style>
          <a:lnRef idx="0">
            <a:scrgbClr r="0" g="0" b="0"/>
          </a:lnRef>
          <a:fillRef idx="0">
            <a:scrgbClr r="0" g="0" b="0"/>
          </a:fillRef>
          <a:effectRef idx="0">
            <a:scrgbClr r="0" g="0" b="0"/>
          </a:effectRef>
          <a:fontRef idx="minor"/>
        </p:style>
      </p:sp>
      <p:sp>
        <p:nvSpPr>
          <p:cNvPr id="185" name="Line 19"/>
          <p:cNvSpPr/>
          <p:nvPr/>
        </p:nvSpPr>
        <p:spPr>
          <a:xfrm>
            <a:off x="1692104" y="856655"/>
            <a:ext cx="7963920" cy="0"/>
          </a:xfrm>
          <a:prstGeom prst="line">
            <a:avLst/>
          </a:prstGeom>
          <a:ln w="31680">
            <a:solidFill>
              <a:srgbClr val="E44328"/>
            </a:solidFill>
          </a:ln>
        </p:spPr>
        <p:style>
          <a:lnRef idx="1">
            <a:schemeClr val="accent1"/>
          </a:lnRef>
          <a:fillRef idx="0">
            <a:schemeClr val="accent1"/>
          </a:fillRef>
          <a:effectRef idx="0">
            <a:schemeClr val="accent1"/>
          </a:effectRef>
          <a:fontRef idx="minor"/>
        </p:style>
        <p:txBody>
          <a:bodyPr/>
          <a:lstStyle/>
          <a:p>
            <a:endParaRPr lang="ru-RU" dirty="0"/>
          </a:p>
        </p:txBody>
      </p:sp>
      <p:sp>
        <p:nvSpPr>
          <p:cNvPr id="25" name="Teardrop 46">
            <a:extLst>
              <a:ext uri="{FF2B5EF4-FFF2-40B4-BE49-F238E27FC236}">
                <a16:creationId xmlns:a16="http://schemas.microsoft.com/office/drawing/2014/main" id="{C91013FD-1392-4778-844B-38F4D0DBE289}"/>
              </a:ext>
            </a:extLst>
          </p:cNvPr>
          <p:cNvSpPr/>
          <p:nvPr/>
        </p:nvSpPr>
        <p:spPr>
          <a:xfrm>
            <a:off x="310301" y="900799"/>
            <a:ext cx="533805" cy="582142"/>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1957" b="1" dirty="0">
                <a:solidFill>
                  <a:prstClr val="white"/>
                </a:solidFill>
              </a:rPr>
              <a:t>1</a:t>
            </a:r>
            <a:endParaRPr lang="en-US" sz="560" b="1" dirty="0">
              <a:solidFill>
                <a:prstClr val="white"/>
              </a:solidFill>
            </a:endParaRPr>
          </a:p>
        </p:txBody>
      </p:sp>
      <p:sp>
        <p:nvSpPr>
          <p:cNvPr id="26" name="Прямоугольник с двумя скругленными противолежащими углами 2">
            <a:extLst>
              <a:ext uri="{FF2B5EF4-FFF2-40B4-BE49-F238E27FC236}">
                <a16:creationId xmlns:a16="http://schemas.microsoft.com/office/drawing/2014/main" id="{62DC7039-A0C8-4B00-9E2D-8568BD18B8E6}"/>
              </a:ext>
            </a:extLst>
          </p:cNvPr>
          <p:cNvSpPr/>
          <p:nvPr/>
        </p:nvSpPr>
        <p:spPr>
          <a:xfrm flipH="1">
            <a:off x="981695" y="2622061"/>
            <a:ext cx="9384741" cy="2318254"/>
          </a:xfrm>
          <a:prstGeom prst="round2Diag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100" b="1" dirty="0">
                <a:solidFill>
                  <a:schemeClr val="tx1"/>
                </a:solidFill>
              </a:rPr>
              <a:t>17.02.2021 Вебинар «Выбираем маркетплейс для бизнеса. Озон или </a:t>
            </a:r>
            <a:r>
              <a:rPr lang="ru-RU" sz="1100" b="1" dirty="0" err="1">
                <a:solidFill>
                  <a:schemeClr val="tx1"/>
                </a:solidFill>
              </a:rPr>
              <a:t>Wildberries</a:t>
            </a:r>
            <a:r>
              <a:rPr lang="ru-RU" sz="1100" b="1" dirty="0">
                <a:solidFill>
                  <a:schemeClr val="tx1"/>
                </a:solidFill>
              </a:rPr>
              <a:t>»</a:t>
            </a:r>
          </a:p>
          <a:p>
            <a:pPr algn="just"/>
            <a:r>
              <a:rPr lang="ru-RU" sz="1100" b="1" dirty="0">
                <a:solidFill>
                  <a:schemeClr val="tx1"/>
                </a:solidFill>
              </a:rPr>
              <a:t>19.02.2021 Совещание «Механизмы увеличения количества подготовленных кадров швейного профиля под потребности швейных предприятий Ивановской области»</a:t>
            </a:r>
          </a:p>
          <a:p>
            <a:pPr algn="just"/>
            <a:r>
              <a:rPr lang="ru-RU" sz="1100" b="1" dirty="0">
                <a:solidFill>
                  <a:schemeClr val="tx1"/>
                </a:solidFill>
              </a:rPr>
              <a:t>25.02.2021 Вебинар «Как работать с маркетплейсом </a:t>
            </a:r>
            <a:r>
              <a:rPr lang="ru-RU" sz="1100" b="1" dirty="0" err="1">
                <a:solidFill>
                  <a:schemeClr val="tx1"/>
                </a:solidFill>
              </a:rPr>
              <a:t>Lamoda</a:t>
            </a:r>
            <a:r>
              <a:rPr lang="ru-RU" sz="1100" b="1" dirty="0">
                <a:solidFill>
                  <a:schemeClr val="tx1"/>
                </a:solidFill>
              </a:rPr>
              <a:t>»</a:t>
            </a:r>
          </a:p>
          <a:p>
            <a:pPr algn="just"/>
            <a:r>
              <a:rPr lang="ru-RU" sz="1100" b="1" dirty="0">
                <a:solidFill>
                  <a:schemeClr val="tx1"/>
                </a:solidFill>
              </a:rPr>
              <a:t>22.04.2021 Мероприятие «Продвижение брендов 2021»</a:t>
            </a:r>
          </a:p>
          <a:p>
            <a:pPr algn="just"/>
            <a:r>
              <a:rPr lang="ru-RU" sz="1100" b="1" dirty="0">
                <a:solidFill>
                  <a:schemeClr val="tx1"/>
                </a:solidFill>
              </a:rPr>
              <a:t>29.07.2021 Вебинар «Продвижение на </a:t>
            </a:r>
            <a:r>
              <a:rPr lang="en-US" sz="1100" b="1" dirty="0">
                <a:solidFill>
                  <a:schemeClr val="tx1"/>
                </a:solidFill>
              </a:rPr>
              <a:t>Ozon</a:t>
            </a:r>
            <a:r>
              <a:rPr lang="ru-RU" sz="1100" b="1" dirty="0">
                <a:solidFill>
                  <a:schemeClr val="tx1"/>
                </a:solidFill>
              </a:rPr>
              <a:t>»</a:t>
            </a:r>
          </a:p>
          <a:p>
            <a:pPr algn="just"/>
            <a:r>
              <a:rPr lang="ru-RU" sz="1100" b="1" dirty="0">
                <a:solidFill>
                  <a:schemeClr val="tx1"/>
                </a:solidFill>
              </a:rPr>
              <a:t>03.08.2021 Вебинар «Правовые аспекты бренда»</a:t>
            </a:r>
          </a:p>
          <a:p>
            <a:pPr algn="just"/>
            <a:r>
              <a:rPr lang="ru-RU" sz="1100" b="1" dirty="0">
                <a:solidFill>
                  <a:schemeClr val="tx1"/>
                </a:solidFill>
              </a:rPr>
              <a:t>10.08.2021 Вебинар «Система FBS на </a:t>
            </a:r>
            <a:r>
              <a:rPr lang="ru-RU" sz="1100" b="1" dirty="0" err="1">
                <a:solidFill>
                  <a:schemeClr val="tx1"/>
                </a:solidFill>
              </a:rPr>
              <a:t>Wildberries</a:t>
            </a:r>
            <a:r>
              <a:rPr lang="ru-RU" sz="1100" b="1" dirty="0">
                <a:solidFill>
                  <a:schemeClr val="tx1"/>
                </a:solidFill>
              </a:rPr>
              <a:t>»</a:t>
            </a:r>
          </a:p>
          <a:p>
            <a:pPr algn="just"/>
            <a:r>
              <a:rPr lang="ru-RU" sz="1100" b="1" dirty="0">
                <a:solidFill>
                  <a:schemeClr val="tx1"/>
                </a:solidFill>
              </a:rPr>
              <a:t>12.08.2021 Вебинар «</a:t>
            </a:r>
            <a:r>
              <a:rPr lang="ru-RU" sz="1100" b="1" dirty="0" err="1">
                <a:solidFill>
                  <a:schemeClr val="tx1"/>
                </a:solidFill>
              </a:rPr>
              <a:t>Wildberries</a:t>
            </a:r>
            <a:r>
              <a:rPr lang="ru-RU" sz="1100" b="1" dirty="0">
                <a:solidFill>
                  <a:schemeClr val="tx1"/>
                </a:solidFill>
              </a:rPr>
              <a:t> без сложных схем и воды. Как работать с самым перспективным маркетплейсом сегодня и гарантированно получать прибыль уже в первый месяц»</a:t>
            </a:r>
          </a:p>
          <a:p>
            <a:pPr algn="just"/>
            <a:r>
              <a:rPr lang="ru-RU" sz="1100" b="1" dirty="0">
                <a:solidFill>
                  <a:schemeClr val="tx1"/>
                </a:solidFill>
              </a:rPr>
              <a:t>15.09.2021 Круглый стол «Защита бренда в интернете»</a:t>
            </a:r>
          </a:p>
          <a:p>
            <a:pPr algn="just"/>
            <a:r>
              <a:rPr lang="ru-RU" sz="1100" b="1" dirty="0">
                <a:solidFill>
                  <a:schemeClr val="tx1"/>
                </a:solidFill>
              </a:rPr>
              <a:t>15.10.2021 Вебинар «Защита от недобросовестной конкуренции. Актуальные вопросы законодательства о рекламе»</a:t>
            </a:r>
          </a:p>
          <a:p>
            <a:pPr algn="just"/>
            <a:r>
              <a:rPr lang="ru-RU" sz="1100" b="1" dirty="0">
                <a:solidFill>
                  <a:schemeClr val="tx1"/>
                </a:solidFill>
              </a:rPr>
              <a:t>10.12.2021 Форум «Планирование ассортимента на основе анализа модных трендов в одежде и текстиле»</a:t>
            </a:r>
          </a:p>
        </p:txBody>
      </p:sp>
      <p:sp>
        <p:nvSpPr>
          <p:cNvPr id="27" name="Teardrop 46">
            <a:extLst>
              <a:ext uri="{FF2B5EF4-FFF2-40B4-BE49-F238E27FC236}">
                <a16:creationId xmlns:a16="http://schemas.microsoft.com/office/drawing/2014/main" id="{67652ADB-41F5-4118-9700-A1D880F45469}"/>
              </a:ext>
            </a:extLst>
          </p:cNvPr>
          <p:cNvSpPr/>
          <p:nvPr/>
        </p:nvSpPr>
        <p:spPr>
          <a:xfrm>
            <a:off x="310301" y="2619396"/>
            <a:ext cx="533804" cy="480217"/>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1957" b="1" dirty="0">
                <a:solidFill>
                  <a:prstClr val="white"/>
                </a:solidFill>
              </a:rPr>
              <a:t>2</a:t>
            </a:r>
            <a:endParaRPr lang="en-US" sz="560" b="1" dirty="0">
              <a:solidFill>
                <a:prstClr val="white"/>
              </a:solidFill>
            </a:endParaRPr>
          </a:p>
        </p:txBody>
      </p:sp>
      <p:sp>
        <p:nvSpPr>
          <p:cNvPr id="28" name="Прямоугольник с двумя скругленными противолежащими углами 2">
            <a:extLst>
              <a:ext uri="{FF2B5EF4-FFF2-40B4-BE49-F238E27FC236}">
                <a16:creationId xmlns:a16="http://schemas.microsoft.com/office/drawing/2014/main" id="{A43A2260-2A91-4D41-B741-3B88B88D6883}"/>
              </a:ext>
            </a:extLst>
          </p:cNvPr>
          <p:cNvSpPr/>
          <p:nvPr/>
        </p:nvSpPr>
        <p:spPr>
          <a:xfrm flipH="1">
            <a:off x="981693" y="905543"/>
            <a:ext cx="9384743" cy="1639474"/>
          </a:xfrm>
          <a:prstGeom prst="round2DiagRect">
            <a:avLst>
              <a:gd name="adj1" fmla="val 16667"/>
              <a:gd name="adj2" fmla="val 0"/>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100" b="1" spc="-1" dirty="0">
                <a:solidFill>
                  <a:srgbClr val="000000"/>
                </a:solidFill>
                <a:latin typeface="Calibri"/>
              </a:rPr>
              <a:t>Оказаны комплексные услуги для 315 (уникальные – 279) С</a:t>
            </a:r>
            <a:r>
              <a:rPr lang="ru-RU" sz="1100" b="1" i="1" spc="-1" dirty="0">
                <a:solidFill>
                  <a:srgbClr val="000000"/>
                </a:solidFill>
              </a:rPr>
              <a:t>МСП:</a:t>
            </a:r>
            <a:endParaRPr lang="ru-RU" sz="1100" b="1" dirty="0">
              <a:solidFill>
                <a:srgbClr val="000000"/>
              </a:solidFill>
              <a:cs typeface="Times New Roman" panose="02020603050405020304" pitchFamily="18" charset="0"/>
            </a:endParaRPr>
          </a:p>
          <a:p>
            <a:pPr marL="171450" indent="-171450" algn="just">
              <a:buFontTx/>
              <a:buChar char="-"/>
            </a:pPr>
            <a:r>
              <a:rPr lang="ru-RU" sz="1100" dirty="0">
                <a:solidFill>
                  <a:srgbClr val="000000"/>
                </a:solidFill>
                <a:cs typeface="Times New Roman" panose="02020603050405020304" pitchFamily="18" charset="0"/>
              </a:rPr>
              <a:t>программа "Продвижение брендов» – 30 СМСП;</a:t>
            </a:r>
          </a:p>
          <a:p>
            <a:pPr marL="171450" indent="-171450" algn="just">
              <a:buFontTx/>
              <a:buChar char="-"/>
            </a:pPr>
            <a:r>
              <a:rPr lang="ru-RU" sz="1100" dirty="0">
                <a:solidFill>
                  <a:srgbClr val="000000"/>
                </a:solidFill>
                <a:effectLst/>
                <a:ea typeface="Calibri" panose="020F0502020204030204" pitchFamily="34" charset="0"/>
                <a:cs typeface="Times New Roman" panose="02020603050405020304" pitchFamily="18" charset="0"/>
              </a:rPr>
              <a:t>разработка бизнес-плана – 6 СМСП;</a:t>
            </a:r>
          </a:p>
          <a:p>
            <a:pPr marL="171450" indent="-171450" algn="just">
              <a:buFontTx/>
              <a:buChar char="-"/>
            </a:pPr>
            <a:r>
              <a:rPr lang="ru-RU" sz="1100" dirty="0">
                <a:solidFill>
                  <a:srgbClr val="000000"/>
                </a:solidFill>
                <a:ea typeface="Calibri" panose="020F0502020204030204" pitchFamily="34" charset="0"/>
                <a:cs typeface="Times New Roman" panose="02020603050405020304" pitchFamily="18" charset="0"/>
              </a:rPr>
              <a:t>разработка программ модернизации производства – 2 СМСП;</a:t>
            </a:r>
            <a:endParaRPr lang="ru-RU" sz="1100" dirty="0">
              <a:solidFill>
                <a:srgbClr val="000000"/>
              </a:solidFill>
              <a:effectLst/>
              <a:ea typeface="Calibri" panose="020F0502020204030204" pitchFamily="34" charset="0"/>
              <a:cs typeface="Times New Roman" panose="02020603050405020304" pitchFamily="18" charset="0"/>
            </a:endParaRPr>
          </a:p>
          <a:p>
            <a:pPr marL="171450" indent="-171450" algn="just">
              <a:buFontTx/>
              <a:buChar char="-"/>
            </a:pPr>
            <a:r>
              <a:rPr lang="ru-RU" sz="1100" dirty="0">
                <a:solidFill>
                  <a:srgbClr val="000000"/>
                </a:solidFill>
                <a:cs typeface="Times New Roman" panose="02020603050405020304" pitchFamily="18" charset="0"/>
              </a:rPr>
              <a:t>регистрация товарного знака – 53 СМСП;</a:t>
            </a:r>
          </a:p>
          <a:p>
            <a:pPr marL="171450" indent="-171450" algn="just">
              <a:buFontTx/>
              <a:buChar char="-"/>
            </a:pPr>
            <a:r>
              <a:rPr lang="ru-RU" sz="1100" dirty="0">
                <a:solidFill>
                  <a:srgbClr val="000000"/>
                </a:solidFill>
                <a:cs typeface="Times New Roman" panose="02020603050405020304" pitchFamily="18" charset="0"/>
              </a:rPr>
              <a:t>сертификация продукции – 44 СМСП;</a:t>
            </a:r>
          </a:p>
          <a:p>
            <a:pPr marL="171450" indent="-171450" algn="just">
              <a:buFontTx/>
              <a:buChar char="-"/>
            </a:pPr>
            <a:r>
              <a:rPr lang="ru-RU" sz="1100" dirty="0">
                <a:solidFill>
                  <a:srgbClr val="000000"/>
                </a:solidFill>
                <a:cs typeface="Times New Roman" panose="02020603050405020304" pitchFamily="18" charset="0"/>
              </a:rPr>
              <a:t>услуги в рамках мероприятий по «выращиванию» - 8 СМСП;</a:t>
            </a:r>
          </a:p>
          <a:p>
            <a:pPr marL="171450" indent="-171450" algn="just">
              <a:buFontTx/>
              <a:buChar char="-"/>
            </a:pPr>
            <a:r>
              <a:rPr lang="ru-RU" sz="1100" dirty="0">
                <a:solidFill>
                  <a:srgbClr val="000000"/>
                </a:solidFill>
                <a:cs typeface="Times New Roman" panose="02020603050405020304" pitchFamily="18" charset="0"/>
              </a:rPr>
              <a:t>маркетинговое исследование (тренд-сессии) – 70 СМСП;</a:t>
            </a:r>
          </a:p>
          <a:p>
            <a:pPr marL="171450" indent="-171450" algn="just">
              <a:spcAft>
                <a:spcPts val="1000"/>
              </a:spcAft>
              <a:buFontTx/>
              <a:buChar char="-"/>
            </a:pPr>
            <a:r>
              <a:rPr lang="ru-RU" sz="1100" dirty="0">
                <a:solidFill>
                  <a:srgbClr val="000000"/>
                </a:solidFill>
                <a:cs typeface="Times New Roman" panose="02020603050405020304" pitchFamily="18" charset="0"/>
              </a:rPr>
              <a:t>продвижение на маркетплейсы – 102 СМСП.</a:t>
            </a:r>
          </a:p>
        </p:txBody>
      </p:sp>
      <p:sp>
        <p:nvSpPr>
          <p:cNvPr id="29" name="Teardrop 46">
            <a:extLst>
              <a:ext uri="{FF2B5EF4-FFF2-40B4-BE49-F238E27FC236}">
                <a16:creationId xmlns:a16="http://schemas.microsoft.com/office/drawing/2014/main" id="{13083162-8280-4E3C-B052-3FC2F9B57E3D}"/>
              </a:ext>
            </a:extLst>
          </p:cNvPr>
          <p:cNvSpPr/>
          <p:nvPr/>
        </p:nvSpPr>
        <p:spPr>
          <a:xfrm>
            <a:off x="310301" y="5019293"/>
            <a:ext cx="533805" cy="480217"/>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1957" b="1" dirty="0">
                <a:solidFill>
                  <a:prstClr val="white"/>
                </a:solidFill>
              </a:rPr>
              <a:t>3</a:t>
            </a:r>
            <a:endParaRPr lang="en-US" sz="560" b="1" dirty="0">
              <a:solidFill>
                <a:prstClr val="white"/>
              </a:solidFill>
            </a:endParaRPr>
          </a:p>
        </p:txBody>
      </p:sp>
      <p:sp>
        <p:nvSpPr>
          <p:cNvPr id="32" name="Прямоугольник с двумя скругленными противолежащими углами 2">
            <a:extLst>
              <a:ext uri="{FF2B5EF4-FFF2-40B4-BE49-F238E27FC236}">
                <a16:creationId xmlns:a16="http://schemas.microsoft.com/office/drawing/2014/main" id="{F0F0D220-274D-4815-89C7-6A908119FE5F}"/>
              </a:ext>
            </a:extLst>
          </p:cNvPr>
          <p:cNvSpPr/>
          <p:nvPr/>
        </p:nvSpPr>
        <p:spPr>
          <a:xfrm flipH="1">
            <a:off x="981692" y="5019293"/>
            <a:ext cx="9384744" cy="2183050"/>
          </a:xfrm>
          <a:prstGeom prst="round2DiagRect">
            <a:avLst/>
          </a:prstGeom>
          <a:solidFill>
            <a:srgbClr val="F49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lang="ru-RU" sz="1100" b="1" spc="-1" dirty="0">
                <a:solidFill>
                  <a:srgbClr val="000000"/>
                </a:solidFill>
                <a:ea typeface="Microsoft YaHei"/>
                <a:cs typeface="Times New Roman" panose="02020603050405020304" pitchFamily="18" charset="0"/>
              </a:rPr>
              <a:t>Содействие в регистрации и продвижении на маркетплейсах:</a:t>
            </a:r>
          </a:p>
          <a:p>
            <a:pPr algn="just">
              <a:lnSpc>
                <a:spcPct val="100000"/>
              </a:lnSpc>
            </a:pPr>
            <a:r>
              <a:rPr lang="ru-RU" sz="1000" spc="-1" dirty="0">
                <a:solidFill>
                  <a:srgbClr val="000000"/>
                </a:solidFill>
                <a:ea typeface="Microsoft YaHei"/>
                <a:cs typeface="Times New Roman" panose="02020603050405020304" pitchFamily="18" charset="0"/>
              </a:rPr>
              <a:t>1.</a:t>
            </a:r>
            <a:r>
              <a:rPr lang="ru-RU" sz="1200" b="1" spc="-1" dirty="0">
                <a:solidFill>
                  <a:srgbClr val="000000"/>
                </a:solidFill>
                <a:ea typeface="Microsoft YaHei"/>
                <a:cs typeface="Times New Roman" panose="02020603050405020304" pitchFamily="18" charset="0"/>
              </a:rPr>
              <a:t> </a:t>
            </a:r>
            <a:r>
              <a:rPr lang="ru-RU" sz="1100" b="1" spc="-1" dirty="0">
                <a:solidFill>
                  <a:srgbClr val="000000"/>
                </a:solidFill>
                <a:ea typeface="Microsoft YaHei"/>
                <a:cs typeface="Times New Roman" panose="02020603050405020304" pitchFamily="18" charset="0"/>
              </a:rPr>
              <a:t>Созданы и активно наполняются 2 чата в мессенджере </a:t>
            </a:r>
            <a:r>
              <a:rPr lang="ru-RU" sz="1100" b="1" spc="-1" dirty="0" err="1">
                <a:solidFill>
                  <a:srgbClr val="000000"/>
                </a:solidFill>
                <a:ea typeface="Microsoft YaHei"/>
                <a:cs typeface="Times New Roman" panose="02020603050405020304" pitchFamily="18" charset="0"/>
              </a:rPr>
              <a:t>Viber</a:t>
            </a:r>
            <a:r>
              <a:rPr lang="ru-RU" sz="1100" b="1" spc="-1" dirty="0">
                <a:solidFill>
                  <a:srgbClr val="000000"/>
                </a:solidFill>
                <a:ea typeface="Microsoft YaHei"/>
                <a:cs typeface="Times New Roman" panose="02020603050405020304" pitchFamily="18" charset="0"/>
              </a:rPr>
              <a:t> с официальными представителями </a:t>
            </a:r>
            <a:r>
              <a:rPr lang="ru-RU" sz="1100" b="1" spc="-1" dirty="0" err="1">
                <a:solidFill>
                  <a:srgbClr val="000000"/>
                </a:solidFill>
                <a:ea typeface="Microsoft YaHei"/>
                <a:cs typeface="Times New Roman" panose="02020603050405020304" pitchFamily="18" charset="0"/>
              </a:rPr>
              <a:t>WildBerries</a:t>
            </a:r>
            <a:r>
              <a:rPr lang="ru-RU" sz="1100" b="1" spc="-1" dirty="0">
                <a:solidFill>
                  <a:srgbClr val="000000"/>
                </a:solidFill>
                <a:ea typeface="Microsoft YaHei"/>
                <a:cs typeface="Times New Roman" panose="02020603050405020304" pitchFamily="18" charset="0"/>
              </a:rPr>
              <a:t>, которые в режиме реального времени отвечают на все возникающие вопросы предпринимателей, касающиеся работы с торговой площадкой  (всего подали заявок - 253 , зарегистрировались на площадке -  186 СМСП, начали отгрузку -  138 СМСП).</a:t>
            </a:r>
          </a:p>
          <a:p>
            <a:pPr algn="just">
              <a:lnSpc>
                <a:spcPct val="100000"/>
              </a:lnSpc>
            </a:pPr>
            <a:r>
              <a:rPr lang="ru-RU" sz="1100" b="1" spc="-1" dirty="0">
                <a:solidFill>
                  <a:srgbClr val="000000"/>
                </a:solidFill>
                <a:ea typeface="Microsoft YaHei"/>
                <a:cs typeface="Times New Roman" panose="02020603050405020304" pitchFamily="18" charset="0"/>
              </a:rPr>
              <a:t>2. Создан Telegram-канал для ивановских производителей, работающих или начинающих выход на маркетплейс </a:t>
            </a:r>
            <a:r>
              <a:rPr lang="ru-RU" sz="1100" b="1" spc="-1" dirty="0" err="1">
                <a:solidFill>
                  <a:srgbClr val="000000"/>
                </a:solidFill>
                <a:ea typeface="Microsoft YaHei"/>
                <a:cs typeface="Times New Roman" panose="02020603050405020304" pitchFamily="18" charset="0"/>
              </a:rPr>
              <a:t>Ozon</a:t>
            </a:r>
            <a:r>
              <a:rPr lang="ru-RU" sz="1100" b="1" spc="-1" dirty="0">
                <a:solidFill>
                  <a:srgbClr val="000000"/>
                </a:solidFill>
                <a:ea typeface="Microsoft YaHei"/>
                <a:cs typeface="Times New Roman" panose="02020603050405020304" pitchFamily="18" charset="0"/>
              </a:rPr>
              <a:t>.</a:t>
            </a:r>
          </a:p>
          <a:p>
            <a:pPr algn="just">
              <a:lnSpc>
                <a:spcPct val="100000"/>
              </a:lnSpc>
            </a:pPr>
            <a:r>
              <a:rPr lang="ru-RU" sz="1100" b="1" spc="-1" dirty="0">
                <a:solidFill>
                  <a:srgbClr val="000000"/>
                </a:solidFill>
                <a:ea typeface="Microsoft YaHei"/>
                <a:cs typeface="Times New Roman" panose="02020603050405020304" pitchFamily="18" charset="0"/>
              </a:rPr>
              <a:t>Он позволит предпринимателям:</a:t>
            </a:r>
          </a:p>
          <a:p>
            <a:pPr algn="just">
              <a:lnSpc>
                <a:spcPct val="100000"/>
              </a:lnSpc>
            </a:pPr>
            <a:r>
              <a:rPr lang="ru-RU" sz="1100" b="1" spc="-1" dirty="0">
                <a:solidFill>
                  <a:srgbClr val="000000"/>
                </a:solidFill>
                <a:ea typeface="Microsoft YaHei"/>
                <a:cs typeface="Times New Roman" panose="02020603050405020304" pitchFamily="18" charset="0"/>
              </a:rPr>
              <a:t>- получить помощь по регистрации и ведению аккаунта на </a:t>
            </a:r>
            <a:r>
              <a:rPr lang="ru-RU" sz="1100" b="1" spc="-1" dirty="0" err="1">
                <a:solidFill>
                  <a:srgbClr val="000000"/>
                </a:solidFill>
                <a:ea typeface="Microsoft YaHei"/>
                <a:cs typeface="Times New Roman" panose="02020603050405020304" pitchFamily="18" charset="0"/>
              </a:rPr>
              <a:t>Ozon</a:t>
            </a:r>
            <a:r>
              <a:rPr lang="ru-RU" sz="1100" b="1" spc="-1" dirty="0">
                <a:solidFill>
                  <a:srgbClr val="000000"/>
                </a:solidFill>
                <a:ea typeface="Microsoft YaHei"/>
                <a:cs typeface="Times New Roman" panose="02020603050405020304" pitchFamily="18" charset="0"/>
              </a:rPr>
              <a:t>;</a:t>
            </a:r>
          </a:p>
          <a:p>
            <a:pPr algn="just">
              <a:lnSpc>
                <a:spcPct val="100000"/>
              </a:lnSpc>
            </a:pPr>
            <a:r>
              <a:rPr lang="ru-RU" sz="1100" b="1" spc="-1" dirty="0">
                <a:solidFill>
                  <a:srgbClr val="000000"/>
                </a:solidFill>
                <a:ea typeface="Microsoft YaHei"/>
                <a:cs typeface="Times New Roman" panose="02020603050405020304" pitchFamily="18" charset="0"/>
              </a:rPr>
              <a:t>- задать вопросы о работе на маркетплейсе и оперативно получить ответы на них;</a:t>
            </a:r>
          </a:p>
          <a:p>
            <a:pPr algn="just">
              <a:lnSpc>
                <a:spcPct val="100000"/>
              </a:lnSpc>
            </a:pPr>
            <a:r>
              <a:rPr lang="ru-RU" sz="1100" b="1" spc="-1" dirty="0">
                <a:solidFill>
                  <a:srgbClr val="000000"/>
                </a:solidFill>
                <a:ea typeface="Microsoft YaHei"/>
                <a:cs typeface="Times New Roman" panose="02020603050405020304" pitchFamily="18" charset="0"/>
              </a:rPr>
              <a:t>- узнавать актуальные новости о работе площадки.</a:t>
            </a:r>
          </a:p>
          <a:p>
            <a:pPr algn="just">
              <a:lnSpc>
                <a:spcPct val="100000"/>
              </a:lnSpc>
            </a:pPr>
            <a:r>
              <a:rPr lang="ru-RU" sz="1100" b="1" spc="-1" dirty="0">
                <a:solidFill>
                  <a:srgbClr val="000000"/>
                </a:solidFill>
                <a:ea typeface="Microsoft YaHei"/>
                <a:cs typeface="Times New Roman" panose="02020603050405020304" pitchFamily="18" charset="0"/>
              </a:rPr>
              <a:t>Собрано 104 заявки на бесплатную регистрацию и сопровождению до первой отгрузки на маркетплейсе </a:t>
            </a:r>
            <a:r>
              <a:rPr lang="ru-RU" sz="1100" b="1" spc="-1" dirty="0" err="1">
                <a:solidFill>
                  <a:srgbClr val="000000"/>
                </a:solidFill>
                <a:ea typeface="Microsoft YaHei"/>
                <a:cs typeface="Times New Roman" panose="02020603050405020304" pitchFamily="18" charset="0"/>
              </a:rPr>
              <a:t>Ozon</a:t>
            </a:r>
            <a:r>
              <a:rPr lang="ru-RU" sz="1100" b="1" spc="-1" dirty="0">
                <a:solidFill>
                  <a:srgbClr val="000000"/>
                </a:solidFill>
                <a:ea typeface="Microsoft YaHei"/>
                <a:cs typeface="Times New Roman" panose="02020603050405020304" pitchFamily="18" charset="0"/>
              </a:rPr>
              <a:t>. Сопровождение включает в себя: регистрация на маркетплейсе, заведение карточек товаров, упаковка и штрихкодирование товара для работы с маркетплейсом, сопровождение и консультации до первой отгрузки на склад, ведение отчетов, подготовка документов, помощь в выборе стратегии размещения товаров на маркетплейсе, советы и подбор ассортимента. Зарегистрировались на площадке - 69 СМСП, начали отгрузку - 69 СМСП.</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рямоугольник 17"/>
          <p:cNvSpPr/>
          <p:nvPr/>
        </p:nvSpPr>
        <p:spPr>
          <a:xfrm>
            <a:off x="2191191" y="185349"/>
            <a:ext cx="6611064" cy="6598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rgbClr val="000000"/>
              </a:buClr>
            </a:pPr>
            <a:r>
              <a:rPr lang="ru-RU" sz="1200" b="1" dirty="0">
                <a:solidFill>
                  <a:schemeClr val="tx1"/>
                </a:solidFill>
                <a:latin typeface="Arial Black" panose="020B0A04020102020204" pitchFamily="34" charset="0"/>
                <a:ea typeface="Arial"/>
                <a:cs typeface="Arial"/>
                <a:sym typeface="Arial"/>
              </a:rPr>
              <a:t>СЕЛЬСКОЕ ХОЗЯЙСТВО </a:t>
            </a:r>
          </a:p>
          <a:p>
            <a:pPr algn="ctr">
              <a:buClr>
                <a:srgbClr val="000000"/>
              </a:buClr>
            </a:pPr>
            <a:r>
              <a:rPr lang="ru-RU" sz="1200" b="1" dirty="0">
                <a:solidFill>
                  <a:schemeClr val="tx1"/>
                </a:solidFill>
                <a:latin typeface="Arial Black" panose="020B0A04020102020204" pitchFamily="34" charset="0"/>
                <a:ea typeface="Arial"/>
                <a:cs typeface="Arial"/>
                <a:sym typeface="Arial"/>
              </a:rPr>
              <a:t>Итоги 2021г.</a:t>
            </a:r>
            <a:r>
              <a:rPr lang="en-US" sz="1200" b="1" dirty="0">
                <a:solidFill>
                  <a:schemeClr val="tx1"/>
                </a:solidFill>
                <a:latin typeface="Arial Black" panose="020B0A04020102020204" pitchFamily="34" charset="0"/>
                <a:ea typeface="Arial"/>
                <a:cs typeface="Arial"/>
                <a:sym typeface="Arial"/>
              </a:rPr>
              <a:t> </a:t>
            </a:r>
            <a:endParaRPr lang="ru-RU" sz="1200" b="1" dirty="0">
              <a:solidFill>
                <a:schemeClr val="tx1"/>
              </a:solidFill>
              <a:latin typeface="Arial Black" panose="020B0A04020102020204" pitchFamily="34" charset="0"/>
              <a:ea typeface="Arial"/>
              <a:cs typeface="Arial"/>
              <a:sym typeface="Arial"/>
            </a:endParaRPr>
          </a:p>
          <a:p>
            <a:pPr algn="ctr">
              <a:buClr>
                <a:srgbClr val="000000"/>
              </a:buClr>
            </a:pPr>
            <a:r>
              <a:rPr lang="ru-RU" sz="1200" b="1" dirty="0">
                <a:solidFill>
                  <a:schemeClr val="tx1"/>
                </a:solidFill>
                <a:latin typeface="Arial Black" panose="020B0A04020102020204" pitchFamily="34" charset="0"/>
                <a:ea typeface="Arial"/>
                <a:cs typeface="Arial"/>
                <a:sym typeface="Arial"/>
              </a:rPr>
              <a:t>Руководитель  Виноградов Денис Евгеньевич</a:t>
            </a:r>
          </a:p>
        </p:txBody>
      </p:sp>
      <p:sp>
        <p:nvSpPr>
          <p:cNvPr id="21" name="Teardrop 46"/>
          <p:cNvSpPr/>
          <p:nvPr/>
        </p:nvSpPr>
        <p:spPr>
          <a:xfrm>
            <a:off x="300906" y="4521263"/>
            <a:ext cx="475554" cy="406906"/>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2460" b="1" dirty="0">
                <a:solidFill>
                  <a:prstClr val="white"/>
                </a:solidFill>
              </a:rPr>
              <a:t>3</a:t>
            </a:r>
            <a:endParaRPr lang="en-US" sz="703" b="1" dirty="0">
              <a:solidFill>
                <a:prstClr val="white"/>
              </a:solidFill>
            </a:endParaRPr>
          </a:p>
        </p:txBody>
      </p:sp>
      <p:sp>
        <p:nvSpPr>
          <p:cNvPr id="23" name="Teardrop 46"/>
          <p:cNvSpPr/>
          <p:nvPr/>
        </p:nvSpPr>
        <p:spPr>
          <a:xfrm>
            <a:off x="300906" y="3056991"/>
            <a:ext cx="475554" cy="406906"/>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2460" b="1" dirty="0">
                <a:solidFill>
                  <a:prstClr val="white"/>
                </a:solidFill>
              </a:rPr>
              <a:t>2</a:t>
            </a:r>
            <a:endParaRPr lang="en-US" sz="703" b="1" dirty="0">
              <a:solidFill>
                <a:prstClr val="white"/>
              </a:solidFill>
            </a:endParaRPr>
          </a:p>
        </p:txBody>
      </p:sp>
      <p:sp>
        <p:nvSpPr>
          <p:cNvPr id="37" name="Teardrop 46"/>
          <p:cNvSpPr/>
          <p:nvPr/>
        </p:nvSpPr>
        <p:spPr>
          <a:xfrm>
            <a:off x="300906" y="890723"/>
            <a:ext cx="475554" cy="406906"/>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2460" b="1" dirty="0">
                <a:solidFill>
                  <a:prstClr val="white"/>
                </a:solidFill>
              </a:rPr>
              <a:t>1</a:t>
            </a:r>
            <a:endParaRPr lang="en-US" sz="703" b="1" dirty="0">
              <a:solidFill>
                <a:prstClr val="white"/>
              </a:solidFill>
            </a:endParaRPr>
          </a:p>
        </p:txBody>
      </p:sp>
      <p:sp>
        <p:nvSpPr>
          <p:cNvPr id="4" name="Скругленный прямоугольник 3"/>
          <p:cNvSpPr/>
          <p:nvPr/>
        </p:nvSpPr>
        <p:spPr>
          <a:xfrm>
            <a:off x="1044918" y="904974"/>
            <a:ext cx="9331331" cy="1940406"/>
          </a:xfrm>
          <a:prstGeom prst="roundRect">
            <a:avLst>
              <a:gd name="adj" fmla="val 6938"/>
            </a:avLst>
          </a:prstGeom>
          <a:solidFill>
            <a:srgbClr val="F4903E"/>
          </a:solidFill>
          <a:ln/>
        </p:spPr>
        <p:style>
          <a:lnRef idx="2">
            <a:schemeClr val="accent2"/>
          </a:lnRef>
          <a:fillRef idx="1">
            <a:schemeClr val="lt1"/>
          </a:fillRef>
          <a:effectRef idx="0">
            <a:schemeClr val="accent2"/>
          </a:effectRef>
          <a:fontRef idx="minor">
            <a:schemeClr val="dk1"/>
          </a:fontRef>
        </p:style>
        <p:txBody>
          <a:bodyPr rtlCol="0" anchor="ctr"/>
          <a:lstStyle/>
          <a:p>
            <a:r>
              <a:rPr lang="ru-RU" sz="1100" b="1" spc="-20" dirty="0">
                <a:solidFill>
                  <a:schemeClr val="tx1"/>
                </a:solidFill>
                <a:cs typeface="Arial" panose="020B0604020202020204" pitchFamily="34" charset="0"/>
              </a:rPr>
              <a:t>КОНСУЛЬТАЦИИ в объеме:</a:t>
            </a:r>
          </a:p>
          <a:p>
            <a:r>
              <a:rPr lang="ru-RU" sz="1100" spc="-20" dirty="0">
                <a:solidFill>
                  <a:schemeClr val="tx1"/>
                </a:solidFill>
                <a:cs typeface="Arial" panose="020B0604020202020204" pitchFamily="34" charset="0"/>
              </a:rPr>
              <a:t>Количество услуг, предоставленных субъектам МСП и физлицам , в т.ч. заинтересованным в начале осуществления предпринимательской деятельности  - </a:t>
            </a:r>
            <a:r>
              <a:rPr lang="ru-RU" sz="1400" b="1" dirty="0">
                <a:solidFill>
                  <a:srgbClr val="C00000"/>
                </a:solidFill>
                <a:cs typeface="Arial" panose="020B0604020202020204" pitchFamily="34" charset="0"/>
              </a:rPr>
              <a:t>452</a:t>
            </a:r>
            <a:r>
              <a:rPr lang="ru-RU" sz="1100" b="1" spc="-20" dirty="0">
                <a:solidFill>
                  <a:schemeClr val="tx1"/>
                </a:solidFill>
                <a:cs typeface="Arial" panose="020B0604020202020204" pitchFamily="34" charset="0"/>
              </a:rPr>
              <a:t>, </a:t>
            </a:r>
            <a:r>
              <a:rPr lang="ru-RU" sz="1100" spc="-20" dirty="0">
                <a:solidFill>
                  <a:schemeClr val="tx1"/>
                </a:solidFill>
                <a:cs typeface="Arial" panose="020B0604020202020204" pitchFamily="34" charset="0"/>
              </a:rPr>
              <a:t>в т.ч.: субъектам МСП- </a:t>
            </a:r>
            <a:r>
              <a:rPr lang="ru-RU" sz="1400" b="1" dirty="0">
                <a:solidFill>
                  <a:srgbClr val="C00000"/>
                </a:solidFill>
                <a:cs typeface="Arial" panose="020B0604020202020204" pitchFamily="34" charset="0"/>
              </a:rPr>
              <a:t>362</a:t>
            </a:r>
            <a:r>
              <a:rPr lang="ru-RU" sz="1100" spc="-20" dirty="0">
                <a:solidFill>
                  <a:schemeClr val="tx1"/>
                </a:solidFill>
                <a:cs typeface="Arial" panose="020B0604020202020204" pitchFamily="34" charset="0"/>
              </a:rPr>
              <a:t>;  физическим лицам </a:t>
            </a:r>
            <a:r>
              <a:rPr lang="ru-RU" sz="1100" b="1" spc="-20" dirty="0">
                <a:solidFill>
                  <a:schemeClr val="tx1"/>
                </a:solidFill>
                <a:cs typeface="Arial" panose="020B0604020202020204" pitchFamily="34" charset="0"/>
              </a:rPr>
              <a:t>– </a:t>
            </a:r>
            <a:r>
              <a:rPr lang="ru-RU" sz="1400" b="1" dirty="0">
                <a:solidFill>
                  <a:srgbClr val="C00000"/>
                </a:solidFill>
                <a:cs typeface="Arial" panose="020B0604020202020204" pitchFamily="34" charset="0"/>
              </a:rPr>
              <a:t>90</a:t>
            </a:r>
          </a:p>
          <a:p>
            <a:r>
              <a:rPr lang="ru-RU" sz="1100" spc="-20" dirty="0">
                <a:solidFill>
                  <a:schemeClr val="tx1"/>
                </a:solidFill>
                <a:cs typeface="Arial" panose="020B0604020202020204" pitchFamily="34" charset="0"/>
              </a:rPr>
              <a:t>Количество субъектов МСП получивших услуги </a:t>
            </a:r>
            <a:r>
              <a:rPr lang="ru-RU" sz="1200" b="1" dirty="0">
                <a:solidFill>
                  <a:schemeClr val="tx1"/>
                </a:solidFill>
                <a:cs typeface="Arial" panose="020B0604020202020204" pitchFamily="34" charset="0"/>
              </a:rPr>
              <a:t>201</a:t>
            </a:r>
            <a:r>
              <a:rPr lang="ru-RU" sz="1100" spc="-20" dirty="0">
                <a:solidFill>
                  <a:schemeClr val="tx1"/>
                </a:solidFill>
                <a:cs typeface="Arial" panose="020B0604020202020204" pitchFamily="34" charset="0"/>
              </a:rPr>
              <a:t> (в т.ч. КФХ и ИП с отраслевым ОКВЭД  – </a:t>
            </a:r>
            <a:r>
              <a:rPr lang="ru-RU" sz="1200" b="1" dirty="0">
                <a:solidFill>
                  <a:schemeClr val="tx1"/>
                </a:solidFill>
                <a:cs typeface="Arial" panose="020B0604020202020204" pitchFamily="34" charset="0"/>
              </a:rPr>
              <a:t>126</a:t>
            </a:r>
            <a:r>
              <a:rPr lang="ru-RU" sz="1100" spc="-20" dirty="0">
                <a:solidFill>
                  <a:schemeClr val="tx1"/>
                </a:solidFill>
                <a:cs typeface="Arial" panose="020B0604020202020204" pitchFamily="34" charset="0"/>
              </a:rPr>
              <a:t>)</a:t>
            </a:r>
            <a:r>
              <a:rPr lang="ru-RU" sz="1100" dirty="0">
                <a:solidFill>
                  <a:schemeClr val="tx1"/>
                </a:solidFill>
                <a:cs typeface="Arial" panose="020B0604020202020204" pitchFamily="34" charset="0"/>
              </a:rPr>
              <a:t>.</a:t>
            </a:r>
          </a:p>
          <a:p>
            <a:endParaRPr lang="ru-RU" sz="1100" b="1" spc="-20" dirty="0">
              <a:solidFill>
                <a:schemeClr val="tx1"/>
              </a:solidFill>
              <a:cs typeface="Arial" panose="020B0604020202020204" pitchFamily="34" charset="0"/>
            </a:endParaRPr>
          </a:p>
          <a:p>
            <a:r>
              <a:rPr lang="ru-RU" sz="1100" b="1" spc="-20" dirty="0">
                <a:solidFill>
                  <a:schemeClr val="tx1"/>
                </a:solidFill>
                <a:cs typeface="Arial" panose="020B0604020202020204" pitchFamily="34" charset="0"/>
              </a:rPr>
              <a:t>КОНСУЛЬТАЦИИ и УСЛУГИ по содержанию</a:t>
            </a:r>
            <a:r>
              <a:rPr lang="ru-RU" sz="1100" dirty="0">
                <a:solidFill>
                  <a:schemeClr val="tx1"/>
                </a:solidFill>
                <a:cs typeface="Arial" panose="020B0604020202020204" pitchFamily="34" charset="0"/>
              </a:rPr>
              <a:t>:</a:t>
            </a:r>
          </a:p>
          <a:p>
            <a:r>
              <a:rPr lang="ru-RU" sz="1400" b="1" dirty="0">
                <a:solidFill>
                  <a:srgbClr val="C00000"/>
                </a:solidFill>
                <a:cs typeface="Arial" panose="020B0604020202020204" pitchFamily="34" charset="0"/>
              </a:rPr>
              <a:t>99</a:t>
            </a:r>
            <a:r>
              <a:rPr lang="ru-RU" sz="1100" dirty="0">
                <a:solidFill>
                  <a:schemeClr val="tx1"/>
                </a:solidFill>
                <a:cs typeface="Arial" panose="020B0604020202020204" pitchFamily="34" charset="0"/>
              </a:rPr>
              <a:t> - По предоставлению мер господдержки, соисканию грантов и началу деятельности </a:t>
            </a:r>
          </a:p>
          <a:p>
            <a:r>
              <a:rPr lang="ru-RU" sz="1400" b="1" dirty="0">
                <a:solidFill>
                  <a:srgbClr val="C00000"/>
                </a:solidFill>
                <a:cs typeface="Arial" panose="020B0604020202020204" pitchFamily="34" charset="0"/>
              </a:rPr>
              <a:t>116</a:t>
            </a:r>
            <a:r>
              <a:rPr lang="ru-RU" sz="1100" dirty="0">
                <a:solidFill>
                  <a:schemeClr val="tx1"/>
                </a:solidFill>
                <a:cs typeface="Arial" panose="020B0604020202020204" pitchFamily="34" charset="0"/>
              </a:rPr>
              <a:t> - По продвижению С/Х продукции на рынок, в т.ч. в ФТС, участие в ярмарочных мероприятиях, организация деловых контактов</a:t>
            </a:r>
          </a:p>
          <a:p>
            <a:r>
              <a:rPr lang="ru-RU" sz="1400" b="1" dirty="0">
                <a:solidFill>
                  <a:srgbClr val="C00000"/>
                </a:solidFill>
                <a:cs typeface="Arial" panose="020B0604020202020204" pitchFamily="34" charset="0"/>
              </a:rPr>
              <a:t>64</a:t>
            </a:r>
            <a:r>
              <a:rPr lang="ru-RU" sz="1100" dirty="0">
                <a:solidFill>
                  <a:schemeClr val="tx1"/>
                </a:solidFill>
                <a:cs typeface="Arial" panose="020B0604020202020204" pitchFamily="34" charset="0"/>
              </a:rPr>
              <a:t> - По обеспечение участия в казначейском сопровождении получателей мер государственной поддержки</a:t>
            </a:r>
          </a:p>
          <a:p>
            <a:r>
              <a:rPr lang="ru-RU" sz="1400" b="1" dirty="0">
                <a:solidFill>
                  <a:srgbClr val="C00000"/>
                </a:solidFill>
                <a:cs typeface="Arial" panose="020B0604020202020204" pitchFamily="34" charset="0"/>
              </a:rPr>
              <a:t>131</a:t>
            </a:r>
            <a:r>
              <a:rPr lang="ru-RU" sz="1100" dirty="0">
                <a:solidFill>
                  <a:schemeClr val="tx1"/>
                </a:solidFill>
                <a:cs typeface="Arial" panose="020B0604020202020204" pitchFamily="34" charset="0"/>
              </a:rPr>
              <a:t> - По подготовке отчетов и отчетной документации о реализации средств гранта и о результатах деятельности</a:t>
            </a:r>
          </a:p>
        </p:txBody>
      </p:sp>
      <p:sp>
        <p:nvSpPr>
          <p:cNvPr id="22" name="Скругленный прямоугольник 3">
            <a:extLst>
              <a:ext uri="{FF2B5EF4-FFF2-40B4-BE49-F238E27FC236}">
                <a16:creationId xmlns:a16="http://schemas.microsoft.com/office/drawing/2014/main" id="{52933BB1-E4FF-4A59-8A11-EC8CDF921FE2}"/>
              </a:ext>
            </a:extLst>
          </p:cNvPr>
          <p:cNvSpPr/>
          <p:nvPr/>
        </p:nvSpPr>
        <p:spPr>
          <a:xfrm>
            <a:off x="1030263" y="3056991"/>
            <a:ext cx="9360643" cy="1329179"/>
          </a:xfrm>
          <a:prstGeom prst="roundRect">
            <a:avLst/>
          </a:prstGeom>
          <a:solidFill>
            <a:srgbClr val="F4903E"/>
          </a:solidFill>
          <a:ln/>
        </p:spPr>
        <p:style>
          <a:lnRef idx="2">
            <a:schemeClr val="accent2"/>
          </a:lnRef>
          <a:fillRef idx="1">
            <a:schemeClr val="lt1"/>
          </a:fillRef>
          <a:effectRef idx="0">
            <a:schemeClr val="accent2"/>
          </a:effectRef>
          <a:fontRef idx="minor">
            <a:schemeClr val="dk1"/>
          </a:fontRef>
        </p:style>
        <p:txBody>
          <a:bodyPr rtlCol="0" anchor="ctr"/>
          <a:lstStyle/>
          <a:p>
            <a:r>
              <a:rPr lang="ru-RU" sz="1100" b="1" spc="-20" dirty="0">
                <a:solidFill>
                  <a:schemeClr val="tx1"/>
                </a:solidFill>
                <a:cs typeface="Arial" panose="020B0604020202020204" pitchFamily="34" charset="0"/>
              </a:rPr>
              <a:t>РАЗВИТИЕ ПРЕДПРИНИМАТЕЛЬСТВА:</a:t>
            </a:r>
          </a:p>
          <a:p>
            <a:pPr marL="171450" indent="-171450">
              <a:buFont typeface="Arial" panose="020B0604020202020204" pitchFamily="34" charset="0"/>
              <a:buChar char="•"/>
            </a:pPr>
            <a:r>
              <a:rPr lang="ru-RU" sz="1100" b="1" spc="-20" dirty="0">
                <a:solidFill>
                  <a:schemeClr val="tx1"/>
                </a:solidFill>
                <a:cs typeface="Arial" panose="020B0604020202020204" pitchFamily="34" charset="0"/>
              </a:rPr>
              <a:t>Создано</a:t>
            </a:r>
            <a:r>
              <a:rPr lang="ru-RU" sz="1100" spc="-20" dirty="0">
                <a:solidFill>
                  <a:schemeClr val="tx1"/>
                </a:solidFill>
                <a:cs typeface="Arial" panose="020B0604020202020204" pitchFamily="34" charset="0"/>
              </a:rPr>
              <a:t> </a:t>
            </a:r>
            <a:r>
              <a:rPr lang="ru-RU" sz="1400" b="1" dirty="0">
                <a:solidFill>
                  <a:srgbClr val="C00000"/>
                </a:solidFill>
                <a:cs typeface="Arial" panose="020B0604020202020204" pitchFamily="34" charset="0"/>
              </a:rPr>
              <a:t>5</a:t>
            </a:r>
            <a:r>
              <a:rPr lang="ru-RU" sz="1100" spc="-20" dirty="0">
                <a:solidFill>
                  <a:schemeClr val="tx1"/>
                </a:solidFill>
                <a:cs typeface="Arial" panose="020B0604020202020204" pitchFamily="34" charset="0"/>
              </a:rPr>
              <a:t> сельскохозяйственных потребительских кооператива</a:t>
            </a:r>
          </a:p>
          <a:p>
            <a:pPr marL="171450" indent="-171450">
              <a:buFont typeface="Arial" panose="020B0604020202020204" pitchFamily="34" charset="0"/>
              <a:buChar char="•"/>
            </a:pPr>
            <a:r>
              <a:rPr lang="ru-RU" sz="1100" spc="-20" dirty="0">
                <a:solidFill>
                  <a:schemeClr val="tx1"/>
                </a:solidFill>
                <a:cs typeface="Arial" panose="020B0604020202020204" pitchFamily="34" charset="0"/>
              </a:rPr>
              <a:t>Разработано проектов по созданию и ведению хозяйства (в форме полного комплекта документов на соискание гранта):</a:t>
            </a:r>
          </a:p>
          <a:p>
            <a:pPr algn="ctr"/>
            <a:r>
              <a:rPr lang="ru-RU" sz="1400" b="1" dirty="0">
                <a:solidFill>
                  <a:srgbClr val="C00000"/>
                </a:solidFill>
                <a:cs typeface="Arial" panose="020B0604020202020204" pitchFamily="34" charset="0"/>
              </a:rPr>
              <a:t>27</a:t>
            </a:r>
            <a:r>
              <a:rPr lang="ru-RU" sz="1100" spc="-20" dirty="0">
                <a:solidFill>
                  <a:schemeClr val="tx1"/>
                </a:solidFill>
                <a:cs typeface="Arial" panose="020B0604020202020204" pitchFamily="34" charset="0"/>
              </a:rPr>
              <a:t> - </a:t>
            </a:r>
            <a:r>
              <a:rPr lang="ru-RU" sz="1100" b="1" spc="-20" dirty="0">
                <a:solidFill>
                  <a:schemeClr val="tx1"/>
                </a:solidFill>
                <a:cs typeface="Arial" panose="020B0604020202020204" pitchFamily="34" charset="0"/>
              </a:rPr>
              <a:t>по гранту АГРОСТАРТАП </a:t>
            </a:r>
            <a:r>
              <a:rPr lang="ru-RU" sz="1100" spc="-20" dirty="0">
                <a:solidFill>
                  <a:schemeClr val="tx1"/>
                </a:solidFill>
                <a:cs typeface="Arial" panose="020B0604020202020204" pitchFamily="34" charset="0"/>
              </a:rPr>
              <a:t>(23 получили поддержку);  </a:t>
            </a:r>
            <a:r>
              <a:rPr lang="ru-RU" sz="1400" b="1" dirty="0">
                <a:solidFill>
                  <a:srgbClr val="C00000"/>
                </a:solidFill>
                <a:cs typeface="Arial" panose="020B0604020202020204" pitchFamily="34" charset="0"/>
              </a:rPr>
              <a:t>12</a:t>
            </a:r>
            <a:r>
              <a:rPr lang="ru-RU" sz="1100" spc="-20" dirty="0">
                <a:solidFill>
                  <a:schemeClr val="tx1"/>
                </a:solidFill>
                <a:cs typeface="Arial" panose="020B0604020202020204" pitchFamily="34" charset="0"/>
              </a:rPr>
              <a:t> – </a:t>
            </a:r>
            <a:r>
              <a:rPr lang="ru-RU" sz="1100" b="1" spc="-20" dirty="0">
                <a:solidFill>
                  <a:schemeClr val="tx1"/>
                </a:solidFill>
                <a:cs typeface="Arial" panose="020B0604020202020204" pitchFamily="34" charset="0"/>
              </a:rPr>
              <a:t>по гранту СЕМЕЙНАЯ ФЕРМА </a:t>
            </a:r>
            <a:r>
              <a:rPr lang="ru-RU" sz="1100" spc="-20" dirty="0">
                <a:solidFill>
                  <a:schemeClr val="tx1"/>
                </a:solidFill>
                <a:cs typeface="Arial" panose="020B0604020202020204" pitchFamily="34" charset="0"/>
              </a:rPr>
              <a:t>(10 получили поддержку);</a:t>
            </a:r>
          </a:p>
          <a:p>
            <a:pPr algn="ctr"/>
            <a:r>
              <a:rPr lang="ru-RU" sz="1400" b="1" dirty="0">
                <a:solidFill>
                  <a:srgbClr val="C00000"/>
                </a:solidFill>
                <a:cs typeface="Arial" panose="020B0604020202020204" pitchFamily="34" charset="0"/>
              </a:rPr>
              <a:t>2</a:t>
            </a:r>
            <a:r>
              <a:rPr lang="ru-RU" sz="1100" spc="-20" dirty="0">
                <a:solidFill>
                  <a:schemeClr val="tx1"/>
                </a:solidFill>
                <a:cs typeface="Arial" panose="020B0604020202020204" pitchFamily="34" charset="0"/>
              </a:rPr>
              <a:t> – </a:t>
            </a:r>
            <a:r>
              <a:rPr lang="ru-RU" sz="1100" b="1" spc="-20" dirty="0">
                <a:solidFill>
                  <a:schemeClr val="tx1"/>
                </a:solidFill>
                <a:cs typeface="Arial" panose="020B0604020202020204" pitchFamily="34" charset="0"/>
              </a:rPr>
              <a:t>по гранту АГРОТУРИЗМ </a:t>
            </a:r>
            <a:r>
              <a:rPr lang="ru-RU" sz="1100" spc="-20" dirty="0">
                <a:solidFill>
                  <a:schemeClr val="tx1"/>
                </a:solidFill>
                <a:cs typeface="Arial" panose="020B0604020202020204" pitchFamily="34" charset="0"/>
              </a:rPr>
              <a:t>(заявки на рассмотрении); </a:t>
            </a:r>
            <a:r>
              <a:rPr lang="ru-RU" sz="1400" b="1" dirty="0">
                <a:solidFill>
                  <a:srgbClr val="C00000"/>
                </a:solidFill>
                <a:cs typeface="Arial" panose="020B0604020202020204" pitchFamily="34" charset="0"/>
              </a:rPr>
              <a:t>1</a:t>
            </a:r>
            <a:r>
              <a:rPr lang="ru-RU" sz="1100" spc="-20" dirty="0">
                <a:solidFill>
                  <a:schemeClr val="tx1"/>
                </a:solidFill>
                <a:cs typeface="Arial" panose="020B0604020202020204" pitchFamily="34" charset="0"/>
              </a:rPr>
              <a:t> – </a:t>
            </a:r>
            <a:r>
              <a:rPr lang="ru-RU" sz="1100" b="1" spc="-20" dirty="0">
                <a:solidFill>
                  <a:schemeClr val="tx1"/>
                </a:solidFill>
                <a:cs typeface="Arial" panose="020B0604020202020204" pitchFamily="34" charset="0"/>
              </a:rPr>
              <a:t>по гранту РАЗВИТИЕ МТБ КООПЕРАТИВА </a:t>
            </a:r>
            <a:r>
              <a:rPr lang="ru-RU" sz="1100" spc="-20" dirty="0">
                <a:solidFill>
                  <a:schemeClr val="tx1"/>
                </a:solidFill>
                <a:cs typeface="Arial" panose="020B0604020202020204" pitchFamily="34" charset="0"/>
              </a:rPr>
              <a:t>(1 получил поддержку)</a:t>
            </a:r>
          </a:p>
          <a:p>
            <a:pPr marL="171450" indent="-171450">
              <a:buFont typeface="Arial" panose="020B0604020202020204" pitchFamily="34" charset="0"/>
              <a:buChar char="•"/>
            </a:pPr>
            <a:r>
              <a:rPr lang="ru-RU" sz="1100" spc="-20" dirty="0">
                <a:solidFill>
                  <a:schemeClr val="tx1"/>
                </a:solidFill>
                <a:cs typeface="Arial" panose="020B0604020202020204" pitchFamily="34" charset="0"/>
              </a:rPr>
              <a:t>Организованы фермерские ряды  в ТЦ Серебряный город</a:t>
            </a:r>
          </a:p>
        </p:txBody>
      </p:sp>
      <p:sp>
        <p:nvSpPr>
          <p:cNvPr id="24" name="Скругленный прямоугольник 3">
            <a:extLst>
              <a:ext uri="{FF2B5EF4-FFF2-40B4-BE49-F238E27FC236}">
                <a16:creationId xmlns:a16="http://schemas.microsoft.com/office/drawing/2014/main" id="{AEEA5952-FDAC-4DF2-B75E-0EDA311A1104}"/>
              </a:ext>
            </a:extLst>
          </p:cNvPr>
          <p:cNvSpPr/>
          <p:nvPr/>
        </p:nvSpPr>
        <p:spPr>
          <a:xfrm>
            <a:off x="1059576" y="6638021"/>
            <a:ext cx="9331329" cy="535980"/>
          </a:xfrm>
          <a:prstGeom prst="roundRect">
            <a:avLst/>
          </a:prstGeom>
          <a:solidFill>
            <a:srgbClr val="F4903E"/>
          </a:solidFill>
          <a:ln/>
        </p:spPr>
        <p:style>
          <a:lnRef idx="2">
            <a:schemeClr val="accent2"/>
          </a:lnRef>
          <a:fillRef idx="1">
            <a:schemeClr val="lt1"/>
          </a:fillRef>
          <a:effectRef idx="0">
            <a:schemeClr val="accent2"/>
          </a:effectRef>
          <a:fontRef idx="minor">
            <a:schemeClr val="dk1"/>
          </a:fontRef>
        </p:style>
        <p:txBody>
          <a:bodyPr rtlCol="0" anchor="ctr"/>
          <a:lstStyle/>
          <a:p>
            <a:endParaRPr lang="ru-RU" sz="1050" dirty="0">
              <a:solidFill>
                <a:schemeClr val="bg1"/>
              </a:solidFill>
              <a:latin typeface="Arial" panose="020B0604020202020204" pitchFamily="34" charset="0"/>
              <a:cs typeface="Arial" panose="020B0604020202020204" pitchFamily="34" charset="0"/>
            </a:endParaRPr>
          </a:p>
          <a:p>
            <a:r>
              <a:rPr lang="ru-RU" sz="1100" b="1" dirty="0">
                <a:solidFill>
                  <a:schemeClr val="tx1"/>
                </a:solidFill>
                <a:cs typeface="Arial" panose="020B0604020202020204" pitchFamily="34" charset="0"/>
              </a:rPr>
              <a:t>С</a:t>
            </a:r>
            <a:r>
              <a:rPr lang="ru-RU" sz="1100" b="1" spc="-20" dirty="0">
                <a:solidFill>
                  <a:schemeClr val="tx1"/>
                </a:solidFill>
                <a:cs typeface="Arial" panose="020B0604020202020204" pitchFamily="34" charset="0"/>
              </a:rPr>
              <a:t>отрудники ЦК повысили квалификацию в 4-х образовательных сессиях</a:t>
            </a:r>
            <a:r>
              <a:rPr lang="ru-RU" sz="1100" spc="-20" dirty="0">
                <a:solidFill>
                  <a:schemeClr val="tx1"/>
                </a:solidFill>
                <a:cs typeface="Arial" panose="020B0604020202020204" pitchFamily="34" charset="0"/>
              </a:rPr>
              <a:t>, организованных </a:t>
            </a:r>
            <a:r>
              <a:rPr lang="ru-RU" sz="1100" dirty="0">
                <a:solidFill>
                  <a:schemeClr val="tx1"/>
                </a:solidFill>
                <a:cs typeface="Arial" panose="020B0604020202020204" pitchFamily="34" charset="0"/>
              </a:rPr>
              <a:t>ЦДПО ККИ Российским университетом кооперации по направлениям Повышения эффективности деятельности центров компетенций в сфере сельскохозяйственной кооперации и поддержки фермеров</a:t>
            </a:r>
            <a:endParaRPr lang="ru-RU" sz="1000" spc="-20" dirty="0">
              <a:solidFill>
                <a:schemeClr val="tx1"/>
              </a:solidFill>
              <a:cs typeface="Arial" panose="020B0604020202020204" pitchFamily="34" charset="0"/>
            </a:endParaRPr>
          </a:p>
          <a:p>
            <a:endParaRPr lang="ru-RU" sz="1050" u="sng" dirty="0">
              <a:solidFill>
                <a:schemeClr val="bg1"/>
              </a:solidFill>
              <a:latin typeface="Arial" panose="020B0604020202020204" pitchFamily="34" charset="0"/>
              <a:cs typeface="Arial" panose="020B0604020202020204" pitchFamily="34" charset="0"/>
            </a:endParaRPr>
          </a:p>
        </p:txBody>
      </p:sp>
      <p:cxnSp>
        <p:nvCxnSpPr>
          <p:cNvPr id="19" name="Прямая соединительная линия 18">
            <a:extLst>
              <a:ext uri="{FF2B5EF4-FFF2-40B4-BE49-F238E27FC236}">
                <a16:creationId xmlns:a16="http://schemas.microsoft.com/office/drawing/2014/main" id="{245C08C0-A2B5-4056-85A4-89F89A54B99D}"/>
              </a:ext>
            </a:extLst>
          </p:cNvPr>
          <p:cNvCxnSpPr/>
          <p:nvPr/>
        </p:nvCxnSpPr>
        <p:spPr>
          <a:xfrm>
            <a:off x="2568587" y="821266"/>
            <a:ext cx="6233668" cy="0"/>
          </a:xfrm>
          <a:prstGeom prst="line">
            <a:avLst/>
          </a:prstGeom>
          <a:ln w="31750">
            <a:solidFill>
              <a:srgbClr val="E44328"/>
            </a:solidFill>
          </a:ln>
        </p:spPr>
        <p:style>
          <a:lnRef idx="1">
            <a:schemeClr val="accent1"/>
          </a:lnRef>
          <a:fillRef idx="0">
            <a:schemeClr val="accent1"/>
          </a:fillRef>
          <a:effectRef idx="0">
            <a:schemeClr val="accent1"/>
          </a:effectRef>
          <a:fontRef idx="minor">
            <a:schemeClr val="tx1"/>
          </a:fontRef>
        </p:style>
      </p:cxnSp>
      <p:sp>
        <p:nvSpPr>
          <p:cNvPr id="14" name="Скругленный прямоугольник 3">
            <a:extLst>
              <a:ext uri="{FF2B5EF4-FFF2-40B4-BE49-F238E27FC236}">
                <a16:creationId xmlns:a16="http://schemas.microsoft.com/office/drawing/2014/main" id="{2F9D5EC9-68BC-43F9-833F-B4C5C5A0CD7B}"/>
              </a:ext>
            </a:extLst>
          </p:cNvPr>
          <p:cNvSpPr/>
          <p:nvPr/>
        </p:nvSpPr>
        <p:spPr>
          <a:xfrm>
            <a:off x="1030263" y="4521263"/>
            <a:ext cx="9360644" cy="1787173"/>
          </a:xfrm>
          <a:prstGeom prst="roundRect">
            <a:avLst/>
          </a:prstGeom>
          <a:solidFill>
            <a:srgbClr val="F4903E"/>
          </a:solidFill>
          <a:ln/>
        </p:spPr>
        <p:style>
          <a:lnRef idx="2">
            <a:schemeClr val="accent2"/>
          </a:lnRef>
          <a:fillRef idx="1">
            <a:schemeClr val="lt1"/>
          </a:fillRef>
          <a:effectRef idx="0">
            <a:schemeClr val="accent2"/>
          </a:effectRef>
          <a:fontRef idx="minor">
            <a:schemeClr val="dk1"/>
          </a:fontRef>
        </p:style>
        <p:txBody>
          <a:bodyPr rtlCol="0" anchor="ctr"/>
          <a:lstStyle/>
          <a:p>
            <a:r>
              <a:rPr lang="ru-RU" sz="1100" b="1" spc="-20" dirty="0">
                <a:solidFill>
                  <a:schemeClr val="tx1"/>
                </a:solidFill>
                <a:cs typeface="Arial" panose="020B0604020202020204" pitchFamily="34" charset="0"/>
              </a:rPr>
              <a:t>ОТРАСЛЕВЫЕ МЕРОПРИЯТИЯ</a:t>
            </a:r>
            <a:r>
              <a:rPr lang="ru-RU" sz="1050" spc="-20" dirty="0">
                <a:solidFill>
                  <a:schemeClr val="tx1"/>
                </a:solidFill>
                <a:cs typeface="Arial" panose="020B0604020202020204" pitchFamily="34" charset="0"/>
              </a:rPr>
              <a:t>:</a:t>
            </a:r>
          </a:p>
          <a:p>
            <a:pPr marL="171450" lvl="1" indent="-171450">
              <a:buFont typeface="Arial" panose="020B0604020202020204" pitchFamily="34" charset="0"/>
              <a:buChar char="•"/>
            </a:pPr>
            <a:r>
              <a:rPr lang="ru-RU" sz="1100" spc="-20" dirty="0">
                <a:solidFill>
                  <a:schemeClr val="tx1"/>
                </a:solidFill>
                <a:cs typeface="Arial" panose="020B0604020202020204" pitchFamily="34" charset="0"/>
              </a:rPr>
              <a:t>Закупочная сессия с федеральной ТС «Лента»  </a:t>
            </a:r>
          </a:p>
          <a:p>
            <a:pPr marL="171450" lvl="1" indent="-171450">
              <a:buFont typeface="Arial" panose="020B0604020202020204" pitchFamily="34" charset="0"/>
              <a:buChar char="•"/>
            </a:pPr>
            <a:r>
              <a:rPr lang="ru-RU" sz="1100" spc="-20" dirty="0">
                <a:solidFill>
                  <a:schemeClr val="tx1"/>
                </a:solidFill>
                <a:cs typeface="Arial" panose="020B0604020202020204" pitchFamily="34" charset="0"/>
              </a:rPr>
              <a:t>Семинар «Маркировка готовой молочной продукции» </a:t>
            </a:r>
          </a:p>
          <a:p>
            <a:pPr marL="171450" lvl="1" indent="-171450">
              <a:buFont typeface="Arial" panose="020B0604020202020204" pitchFamily="34" charset="0"/>
              <a:buChar char="•"/>
            </a:pPr>
            <a:r>
              <a:rPr lang="ru-RU" sz="1100" spc="-20" dirty="0">
                <a:solidFill>
                  <a:schemeClr val="tx1"/>
                </a:solidFill>
                <a:cs typeface="Arial" panose="020B0604020202020204" pitchFamily="34" charset="0"/>
              </a:rPr>
              <a:t>Обучающее мероприятие совместно с корпорацией МСП по закупкам торговых сетей </a:t>
            </a:r>
            <a:r>
              <a:rPr lang="en-US" sz="1100" spc="-20" dirty="0">
                <a:solidFill>
                  <a:schemeClr val="tx1"/>
                </a:solidFill>
                <a:cs typeface="Arial" panose="020B0604020202020204" pitchFamily="34" charset="0"/>
              </a:rPr>
              <a:t> X5</a:t>
            </a:r>
            <a:r>
              <a:rPr lang="ru-RU" sz="1100" spc="-20" dirty="0">
                <a:solidFill>
                  <a:schemeClr val="tx1"/>
                </a:solidFill>
                <a:cs typeface="Arial" panose="020B0604020202020204" pitchFamily="34" charset="0"/>
              </a:rPr>
              <a:t>,Перекресток, Магнит.</a:t>
            </a:r>
          </a:p>
          <a:p>
            <a:pPr marL="171450" lvl="1" indent="-171450">
              <a:buFont typeface="Arial" panose="020B0604020202020204" pitchFamily="34" charset="0"/>
              <a:buChar char="•"/>
            </a:pPr>
            <a:r>
              <a:rPr lang="ru-RU" sz="1100" spc="-20" dirty="0">
                <a:solidFill>
                  <a:schemeClr val="tx1"/>
                </a:solidFill>
                <a:cs typeface="Arial" panose="020B0604020202020204" pitchFamily="34" charset="0"/>
              </a:rPr>
              <a:t>Обучающее мероприятие в рамках проекта «День поля 2021»</a:t>
            </a:r>
          </a:p>
          <a:p>
            <a:pPr marL="171450" lvl="1" indent="-171450">
              <a:buFont typeface="Arial" panose="020B0604020202020204" pitchFamily="34" charset="0"/>
              <a:buChar char="•"/>
            </a:pPr>
            <a:r>
              <a:rPr lang="ru-RU" sz="1100" spc="-20" dirty="0">
                <a:solidFill>
                  <a:schemeClr val="tx1"/>
                </a:solidFill>
                <a:cs typeface="Arial" panose="020B0604020202020204" pitchFamily="34" charset="0"/>
              </a:rPr>
              <a:t> Цикл обучающих мероприятий для слушателей проекта «Школа фермеров 2021» (Троим участникам предоставлены гранты </a:t>
            </a:r>
            <a:r>
              <a:rPr lang="ru-RU" sz="1100" spc="-20" dirty="0" err="1">
                <a:solidFill>
                  <a:schemeClr val="tx1"/>
                </a:solidFill>
                <a:cs typeface="Arial" panose="020B0604020202020204" pitchFamily="34" charset="0"/>
              </a:rPr>
              <a:t>Россельхозбанка</a:t>
            </a:r>
            <a:r>
              <a:rPr lang="ru-RU" sz="1100" spc="-20" dirty="0">
                <a:solidFill>
                  <a:schemeClr val="tx1"/>
                </a:solidFill>
                <a:cs typeface="Arial" panose="020B0604020202020204" pitchFamily="34" charset="0"/>
              </a:rPr>
              <a:t>) </a:t>
            </a:r>
          </a:p>
          <a:p>
            <a:pPr marL="171450" lvl="1" indent="-171450">
              <a:buFont typeface="Arial" panose="020B0604020202020204" pitchFamily="34" charset="0"/>
              <a:buChar char="•"/>
            </a:pPr>
            <a:r>
              <a:rPr lang="ru-RU" sz="1100" spc="-20" dirty="0">
                <a:solidFill>
                  <a:schemeClr val="tx1"/>
                </a:solidFill>
                <a:cs typeface="Arial" panose="020B0604020202020204" pitchFamily="34" charset="0"/>
              </a:rPr>
              <a:t>Серия научно-практических семинаров для специалистов и руководителей организаций АПК по направлениям «Современные технологии животноводства» и «Агрономия в современных условиях»</a:t>
            </a:r>
          </a:p>
          <a:p>
            <a:pPr marL="171450" lvl="1" indent="-171450">
              <a:buFont typeface="Arial" panose="020B0604020202020204" pitchFamily="34" charset="0"/>
              <a:buChar char="•"/>
            </a:pPr>
            <a:r>
              <a:rPr lang="ru-RU" sz="1100" spc="-20" dirty="0">
                <a:solidFill>
                  <a:schemeClr val="tx1"/>
                </a:solidFill>
                <a:cs typeface="Arial" panose="020B0604020202020204" pitchFamily="34" charset="0"/>
              </a:rPr>
              <a:t>Практический семинар для участников вновь созданных сельскохозяйственных потребительских кооперативов (эксперты – руководители РСО </a:t>
            </a:r>
            <a:r>
              <a:rPr lang="ru-RU" sz="1100" spc="-20" dirty="0" err="1">
                <a:solidFill>
                  <a:schemeClr val="tx1"/>
                </a:solidFill>
                <a:cs typeface="Arial" panose="020B0604020202020204" pitchFamily="34" charset="0"/>
              </a:rPr>
              <a:t>Агроконтроль</a:t>
            </a:r>
            <a:r>
              <a:rPr lang="ru-RU" sz="1100" spc="-20" dirty="0">
                <a:solidFill>
                  <a:schemeClr val="tx1"/>
                </a:solidFill>
                <a:cs typeface="Arial" panose="020B0604020202020204" pitchFamily="34" charset="0"/>
              </a:rPr>
              <a:t>)</a:t>
            </a:r>
          </a:p>
        </p:txBody>
      </p:sp>
      <p:sp>
        <p:nvSpPr>
          <p:cNvPr id="15" name="Teardrop 46">
            <a:extLst>
              <a:ext uri="{FF2B5EF4-FFF2-40B4-BE49-F238E27FC236}">
                <a16:creationId xmlns:a16="http://schemas.microsoft.com/office/drawing/2014/main" id="{72BFD7C0-3005-4248-8715-B482DAD765DA}"/>
              </a:ext>
            </a:extLst>
          </p:cNvPr>
          <p:cNvSpPr/>
          <p:nvPr/>
        </p:nvSpPr>
        <p:spPr>
          <a:xfrm>
            <a:off x="300906" y="6638021"/>
            <a:ext cx="475554" cy="406906"/>
          </a:xfrm>
          <a:prstGeom prst="teardrop">
            <a:avLst/>
          </a:prstGeom>
          <a:solidFill>
            <a:srgbClr val="E44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ru-RU" sz="2460" b="1" dirty="0">
                <a:solidFill>
                  <a:prstClr val="white"/>
                </a:solidFill>
              </a:rPr>
              <a:t>4</a:t>
            </a:r>
            <a:endParaRPr lang="en-US" sz="703" b="1" dirty="0">
              <a:solidFill>
                <a:prstClr val="white"/>
              </a:solidFill>
            </a:endParaRPr>
          </a:p>
        </p:txBody>
      </p:sp>
    </p:spTree>
    <p:extLst>
      <p:ext uri="{BB962C8B-B14F-4D97-AF65-F5344CB8AC3E}">
        <p14:creationId xmlns:p14="http://schemas.microsoft.com/office/powerpoint/2010/main" val="908392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B599E3E8-EA52-464F-8F95-23ECF423E402}"/>
              </a:ext>
            </a:extLst>
          </p:cNvPr>
          <p:cNvSpPr/>
          <p:nvPr/>
        </p:nvSpPr>
        <p:spPr>
          <a:xfrm>
            <a:off x="8802255" y="63612"/>
            <a:ext cx="1778408" cy="221673"/>
          </a:xfrm>
          <a:prstGeom prst="rect">
            <a:avLst/>
          </a:prstGeom>
          <a:solidFill>
            <a:srgbClr val="ED53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a:t>К </a:t>
            </a:r>
            <a:r>
              <a:rPr lang="ru-RU" sz="1200" dirty="0" err="1"/>
              <a:t>впросу</a:t>
            </a:r>
            <a:r>
              <a:rPr lang="ru-RU" sz="1200" dirty="0"/>
              <a:t> №1</a:t>
            </a:r>
          </a:p>
        </p:txBody>
      </p:sp>
      <p:graphicFrame>
        <p:nvGraphicFramePr>
          <p:cNvPr id="3" name="Таблица 2">
            <a:extLst>
              <a:ext uri="{FF2B5EF4-FFF2-40B4-BE49-F238E27FC236}">
                <a16:creationId xmlns:a16="http://schemas.microsoft.com/office/drawing/2014/main" id="{D59647A9-9288-49CE-8890-A2FE3DD45417}"/>
              </a:ext>
            </a:extLst>
          </p:cNvPr>
          <p:cNvGraphicFramePr>
            <a:graphicFrameLocks noGrp="1"/>
          </p:cNvGraphicFramePr>
          <p:nvPr>
            <p:extLst>
              <p:ext uri="{D42A27DB-BD31-4B8C-83A1-F6EECF244321}">
                <p14:modId xmlns:p14="http://schemas.microsoft.com/office/powerpoint/2010/main" val="225854303"/>
              </p:ext>
            </p:extLst>
          </p:nvPr>
        </p:nvGraphicFramePr>
        <p:xfrm>
          <a:off x="175492" y="600364"/>
          <a:ext cx="10280069" cy="6493162"/>
        </p:xfrm>
        <a:graphic>
          <a:graphicData uri="http://schemas.openxmlformats.org/drawingml/2006/table">
            <a:tbl>
              <a:tblPr/>
              <a:tblGrid>
                <a:gridCol w="834544">
                  <a:extLst>
                    <a:ext uri="{9D8B030D-6E8A-4147-A177-3AD203B41FA5}">
                      <a16:colId xmlns:a16="http://schemas.microsoft.com/office/drawing/2014/main" val="2153204579"/>
                    </a:ext>
                  </a:extLst>
                </a:gridCol>
                <a:gridCol w="648273">
                  <a:extLst>
                    <a:ext uri="{9D8B030D-6E8A-4147-A177-3AD203B41FA5}">
                      <a16:colId xmlns:a16="http://schemas.microsoft.com/office/drawing/2014/main" val="1020504138"/>
                    </a:ext>
                  </a:extLst>
                </a:gridCol>
                <a:gridCol w="679411">
                  <a:extLst>
                    <a:ext uri="{9D8B030D-6E8A-4147-A177-3AD203B41FA5}">
                      <a16:colId xmlns:a16="http://schemas.microsoft.com/office/drawing/2014/main" val="2917731999"/>
                    </a:ext>
                  </a:extLst>
                </a:gridCol>
                <a:gridCol w="483656">
                  <a:extLst>
                    <a:ext uri="{9D8B030D-6E8A-4147-A177-3AD203B41FA5}">
                      <a16:colId xmlns:a16="http://schemas.microsoft.com/office/drawing/2014/main" val="1223202613"/>
                    </a:ext>
                  </a:extLst>
                </a:gridCol>
                <a:gridCol w="474173">
                  <a:extLst>
                    <a:ext uri="{9D8B030D-6E8A-4147-A177-3AD203B41FA5}">
                      <a16:colId xmlns:a16="http://schemas.microsoft.com/office/drawing/2014/main" val="1059460502"/>
                    </a:ext>
                  </a:extLst>
                </a:gridCol>
                <a:gridCol w="385457">
                  <a:extLst>
                    <a:ext uri="{9D8B030D-6E8A-4147-A177-3AD203B41FA5}">
                      <a16:colId xmlns:a16="http://schemas.microsoft.com/office/drawing/2014/main" val="3498636193"/>
                    </a:ext>
                  </a:extLst>
                </a:gridCol>
                <a:gridCol w="505674">
                  <a:extLst>
                    <a:ext uri="{9D8B030D-6E8A-4147-A177-3AD203B41FA5}">
                      <a16:colId xmlns:a16="http://schemas.microsoft.com/office/drawing/2014/main" val="529708559"/>
                    </a:ext>
                  </a:extLst>
                </a:gridCol>
                <a:gridCol w="505674">
                  <a:extLst>
                    <a:ext uri="{9D8B030D-6E8A-4147-A177-3AD203B41FA5}">
                      <a16:colId xmlns:a16="http://schemas.microsoft.com/office/drawing/2014/main" val="587009166"/>
                    </a:ext>
                  </a:extLst>
                </a:gridCol>
                <a:gridCol w="505674">
                  <a:extLst>
                    <a:ext uri="{9D8B030D-6E8A-4147-A177-3AD203B41FA5}">
                      <a16:colId xmlns:a16="http://schemas.microsoft.com/office/drawing/2014/main" val="408478465"/>
                    </a:ext>
                  </a:extLst>
                </a:gridCol>
                <a:gridCol w="610636">
                  <a:extLst>
                    <a:ext uri="{9D8B030D-6E8A-4147-A177-3AD203B41FA5}">
                      <a16:colId xmlns:a16="http://schemas.microsoft.com/office/drawing/2014/main" val="3539618959"/>
                    </a:ext>
                  </a:extLst>
                </a:gridCol>
                <a:gridCol w="1046556">
                  <a:extLst>
                    <a:ext uri="{9D8B030D-6E8A-4147-A177-3AD203B41FA5}">
                      <a16:colId xmlns:a16="http://schemas.microsoft.com/office/drawing/2014/main" val="736828519"/>
                    </a:ext>
                  </a:extLst>
                </a:gridCol>
                <a:gridCol w="3600341">
                  <a:extLst>
                    <a:ext uri="{9D8B030D-6E8A-4147-A177-3AD203B41FA5}">
                      <a16:colId xmlns:a16="http://schemas.microsoft.com/office/drawing/2014/main" val="1265871384"/>
                    </a:ext>
                  </a:extLst>
                </a:gridCol>
              </a:tblGrid>
              <a:tr h="523133">
                <a:tc gridSpan="12">
                  <a:txBody>
                    <a:bodyPr/>
                    <a:lstStyle/>
                    <a:p>
                      <a:pPr algn="ctr" fontAlgn="ctr"/>
                      <a:r>
                        <a:rPr lang="ru-RU" sz="1000" b="1" i="0" u="none" strike="noStrike" dirty="0">
                          <a:solidFill>
                            <a:srgbClr val="000000"/>
                          </a:solidFill>
                          <a:effectLst/>
                          <a:latin typeface="Arial" panose="020B0604020202020204" pitchFamily="34" charset="0"/>
                        </a:rPr>
                        <a:t>Статистическая информация о количестве оказанных услуг  субъектам малого и среднего предпринимательства  центром "Мой бизнес"</a:t>
                      </a:r>
                      <a:br>
                        <a:rPr lang="ru-RU" sz="1000" b="1" i="0" u="none" strike="noStrike" dirty="0">
                          <a:solidFill>
                            <a:srgbClr val="000000"/>
                          </a:solidFill>
                          <a:effectLst/>
                          <a:latin typeface="Arial" panose="020B0604020202020204" pitchFamily="34" charset="0"/>
                        </a:rPr>
                      </a:br>
                      <a:r>
                        <a:rPr lang="ru-RU" sz="1000" b="1" i="0" u="none" strike="noStrike" dirty="0">
                          <a:solidFill>
                            <a:srgbClr val="000000"/>
                          </a:solidFill>
                          <a:effectLst/>
                          <a:latin typeface="Arial" panose="020B0604020202020204" pitchFamily="34" charset="0"/>
                        </a:rPr>
                        <a:t>  на 30.12.2021 г. вкл.</a:t>
                      </a:r>
                    </a:p>
                  </a:txBody>
                  <a:tcPr marL="4009" marR="4009" marT="4009" marB="0" anchor="ctr">
                    <a:lnL>
                      <a:noFill/>
                    </a:lnL>
                    <a:lnR>
                      <a:noFill/>
                    </a:lnR>
                    <a:lnT>
                      <a:noFill/>
                    </a:lnT>
                    <a:lnB w="6350" cap="flat" cmpd="sng" algn="ctr">
                      <a:solidFill>
                        <a:srgbClr val="000000"/>
                      </a:solidFill>
                      <a:prstDash val="solid"/>
                      <a:round/>
                      <a:headEnd type="none" w="med" len="med"/>
                      <a:tailEnd type="none" w="med" len="med"/>
                    </a:lnB>
                    <a:solidFill>
                      <a:srgbClr val="ED7D31"/>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391618165"/>
                  </a:ext>
                </a:extLst>
              </a:tr>
              <a:tr h="362104">
                <a:tc rowSpan="2">
                  <a:txBody>
                    <a:bodyPr/>
                    <a:lstStyle/>
                    <a:p>
                      <a:pPr algn="ctr" fontAlgn="b"/>
                      <a:r>
                        <a:rPr lang="ru-RU" sz="1000" b="0" i="0" u="none" strike="noStrike">
                          <a:solidFill>
                            <a:srgbClr val="000000"/>
                          </a:solidFill>
                          <a:effectLst/>
                          <a:latin typeface="Calibri" panose="020F0502020204030204" pitchFamily="34" charset="0"/>
                        </a:rPr>
                        <a:t> </a:t>
                      </a:r>
                    </a:p>
                  </a:txBody>
                  <a:tcPr marL="4009" marR="4009" marT="4009"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gridSpan="2">
                  <a:txBody>
                    <a:bodyPr/>
                    <a:lstStyle/>
                    <a:p>
                      <a:pPr algn="ctr" fontAlgn="b"/>
                      <a:r>
                        <a:rPr lang="en-US" sz="900" b="1" i="0" u="none" strike="noStrike" dirty="0">
                          <a:solidFill>
                            <a:srgbClr val="000000"/>
                          </a:solidFill>
                          <a:effectLst/>
                          <a:latin typeface="Calibri" panose="020F0502020204030204" pitchFamily="34" charset="0"/>
                        </a:rPr>
                        <a:t>I </a:t>
                      </a:r>
                      <a:r>
                        <a:rPr lang="ru-RU" sz="900" b="1" i="0" u="none" strike="noStrike" dirty="0">
                          <a:solidFill>
                            <a:srgbClr val="000000"/>
                          </a:solidFill>
                          <a:effectLst/>
                          <a:latin typeface="Calibri" panose="020F0502020204030204" pitchFamily="34" charset="0"/>
                        </a:rPr>
                        <a:t>квартал 2021 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ru-RU"/>
                    </a:p>
                  </a:txBody>
                  <a:tcPr/>
                </a:tc>
                <a:tc gridSpan="2">
                  <a:txBody>
                    <a:bodyPr/>
                    <a:lstStyle/>
                    <a:p>
                      <a:pPr algn="ctr" fontAlgn="b"/>
                      <a:r>
                        <a:rPr lang="en-US" sz="900" b="1" i="0" u="none" strike="noStrike" dirty="0">
                          <a:solidFill>
                            <a:srgbClr val="000000"/>
                          </a:solidFill>
                          <a:effectLst/>
                          <a:latin typeface="Calibri" panose="020F0502020204030204" pitchFamily="34" charset="0"/>
                        </a:rPr>
                        <a:t>II </a:t>
                      </a:r>
                      <a:r>
                        <a:rPr lang="ru-RU" sz="900" b="1" i="0" u="none" strike="noStrike" dirty="0">
                          <a:solidFill>
                            <a:srgbClr val="000000"/>
                          </a:solidFill>
                          <a:effectLst/>
                          <a:latin typeface="Calibri" panose="020F0502020204030204" pitchFamily="34" charset="0"/>
                        </a:rPr>
                        <a:t>квартал 2021 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ru-RU"/>
                    </a:p>
                  </a:txBody>
                  <a:tcPr/>
                </a:tc>
                <a:tc gridSpan="2">
                  <a:txBody>
                    <a:bodyPr/>
                    <a:lstStyle/>
                    <a:p>
                      <a:pPr algn="ctr" fontAlgn="b"/>
                      <a:r>
                        <a:rPr lang="en-US" sz="900" b="1" i="0" u="none" strike="noStrike" dirty="0">
                          <a:solidFill>
                            <a:srgbClr val="000000"/>
                          </a:solidFill>
                          <a:effectLst/>
                          <a:latin typeface="Calibri" panose="020F0502020204030204" pitchFamily="34" charset="0"/>
                        </a:rPr>
                        <a:t>III </a:t>
                      </a:r>
                      <a:r>
                        <a:rPr lang="ru-RU" sz="900" b="1" i="0" u="none" strike="noStrike" dirty="0">
                          <a:solidFill>
                            <a:srgbClr val="000000"/>
                          </a:solidFill>
                          <a:effectLst/>
                          <a:latin typeface="Calibri" panose="020F0502020204030204" pitchFamily="34" charset="0"/>
                        </a:rPr>
                        <a:t>квартал 2021 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ru-RU"/>
                    </a:p>
                  </a:txBody>
                  <a:tcPr/>
                </a:tc>
                <a:tc gridSpan="2">
                  <a:txBody>
                    <a:bodyPr/>
                    <a:lstStyle/>
                    <a:p>
                      <a:pPr algn="ctr" fontAlgn="b"/>
                      <a:r>
                        <a:rPr lang="en-US" sz="900" b="1" i="0" u="none" strike="noStrike" dirty="0">
                          <a:solidFill>
                            <a:srgbClr val="000000"/>
                          </a:solidFill>
                          <a:effectLst/>
                          <a:latin typeface="Calibri" panose="020F0502020204030204" pitchFamily="34" charset="0"/>
                        </a:rPr>
                        <a:t>IV </a:t>
                      </a:r>
                      <a:r>
                        <a:rPr lang="ru-RU" sz="900" b="1" i="0" u="none" strike="noStrike" dirty="0">
                          <a:solidFill>
                            <a:srgbClr val="000000"/>
                          </a:solidFill>
                          <a:effectLst/>
                          <a:latin typeface="Calibri" panose="020F0502020204030204" pitchFamily="34" charset="0"/>
                        </a:rPr>
                        <a:t>квартал 2021 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ru-RU"/>
                    </a:p>
                  </a:txBody>
                  <a:tcPr/>
                </a:tc>
                <a:tc gridSpan="2">
                  <a:txBody>
                    <a:bodyPr/>
                    <a:lstStyle/>
                    <a:p>
                      <a:pPr algn="ctr" fontAlgn="b"/>
                      <a:r>
                        <a:rPr lang="ru-RU" sz="900" b="1" i="0" u="none" strike="noStrike" dirty="0">
                          <a:solidFill>
                            <a:srgbClr val="000000"/>
                          </a:solidFill>
                          <a:effectLst/>
                          <a:latin typeface="Calibri" panose="020F0502020204030204" pitchFamily="34" charset="0"/>
                        </a:rPr>
                        <a:t>январь - декабрь 2021 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ru-RU"/>
                    </a:p>
                  </a:txBody>
                  <a:tcPr/>
                </a:tc>
                <a:tc rowSpan="2">
                  <a:txBody>
                    <a:bodyPr/>
                    <a:lstStyle/>
                    <a:p>
                      <a:pPr algn="ctr" fontAlgn="b"/>
                      <a:r>
                        <a:rPr lang="ru-RU" sz="1050" b="1" i="0" u="none" strike="noStrike">
                          <a:solidFill>
                            <a:srgbClr val="000000"/>
                          </a:solidFill>
                          <a:effectLst/>
                          <a:latin typeface="Calibri" panose="020F0502020204030204" pitchFamily="34" charset="0"/>
                        </a:rPr>
                        <a:t>Примечание </a:t>
                      </a:r>
                      <a:br>
                        <a:rPr lang="ru-RU" sz="1050" b="1" i="0" u="none" strike="noStrike">
                          <a:solidFill>
                            <a:srgbClr val="000000"/>
                          </a:solidFill>
                          <a:effectLst/>
                          <a:latin typeface="Calibri" panose="020F0502020204030204" pitchFamily="34" charset="0"/>
                        </a:rPr>
                      </a:br>
                      <a:r>
                        <a:rPr lang="ru-RU" sz="1050" b="1" i="0" u="none" strike="noStrike">
                          <a:solidFill>
                            <a:srgbClr val="000000"/>
                          </a:solidFill>
                          <a:effectLst/>
                          <a:latin typeface="Calibri" panose="020F0502020204030204" pitchFamily="34" charset="0"/>
                        </a:rPr>
                        <a:t>(в 4 квартале 2021 г )</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70832173"/>
                  </a:ext>
                </a:extLst>
              </a:tr>
              <a:tr h="898209">
                <a:tc vMerge="1">
                  <a:txBody>
                    <a:bodyPr/>
                    <a:lstStyle/>
                    <a:p>
                      <a:endParaRPr lang="ru-RU"/>
                    </a:p>
                  </a:txBody>
                  <a:tcPr/>
                </a:tc>
                <a:tc>
                  <a:txBody>
                    <a:bodyPr/>
                    <a:lstStyle/>
                    <a:p>
                      <a:pPr algn="ctr" fontAlgn="b"/>
                      <a:r>
                        <a:rPr lang="ru-RU" sz="800" b="1" i="0" u="none" strike="noStrike" dirty="0">
                          <a:solidFill>
                            <a:srgbClr val="000000"/>
                          </a:solidFill>
                          <a:effectLst/>
                          <a:latin typeface="Calibri" panose="020F0502020204030204" pitchFamily="34" charset="0"/>
                        </a:rPr>
                        <a:t>кол-во оказанных услуг*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уникальных клиентов**</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оказанных услуг*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уникальных клиентов**</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оказанных услуг*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уникальных клиентов**</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оказанных услуг*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уникальных клиентов**</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оказанных услуг*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уникальных клиентов**</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vMerge="1">
                  <a:txBody>
                    <a:bodyPr/>
                    <a:lstStyle/>
                    <a:p>
                      <a:endParaRPr lang="ru-RU"/>
                    </a:p>
                  </a:txBody>
                  <a:tcPr/>
                </a:tc>
                <a:extLst>
                  <a:ext uri="{0D108BD9-81ED-4DB2-BD59-A6C34878D82A}">
                    <a16:rowId xmlns:a16="http://schemas.microsoft.com/office/drawing/2014/main" val="2622430224"/>
                  </a:ext>
                </a:extLst>
              </a:tr>
              <a:tr h="942883">
                <a:tc>
                  <a:txBody>
                    <a:bodyPr/>
                    <a:lstStyle/>
                    <a:p>
                      <a:pPr algn="ctr" fontAlgn="ctr"/>
                      <a:r>
                        <a:rPr lang="ru-RU" sz="1000" b="1" i="0" u="none" strike="noStrike">
                          <a:solidFill>
                            <a:srgbClr val="000000"/>
                          </a:solidFill>
                          <a:effectLst/>
                          <a:latin typeface="Calibri" panose="020F0502020204030204" pitchFamily="34" charset="0"/>
                        </a:rPr>
                        <a:t>Экспорт</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1000" b="1" i="0" u="none" strike="noStrike" dirty="0">
                          <a:solidFill>
                            <a:srgbClr val="000000"/>
                          </a:solidFill>
                          <a:effectLst/>
                          <a:latin typeface="Calibri" panose="020F0502020204030204" pitchFamily="34" charset="0"/>
                        </a:rPr>
                        <a:t>54</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89</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gn="ctr" fontAlgn="ctr"/>
                      <a:r>
                        <a:rPr lang="ru-RU" sz="1000" b="1" i="0" u="none" strike="noStrike">
                          <a:solidFill>
                            <a:srgbClr val="000000"/>
                          </a:solidFill>
                          <a:effectLst/>
                          <a:latin typeface="Calibri" panose="020F0502020204030204" pitchFamily="34" charset="0"/>
                        </a:rPr>
                        <a:t>47</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46</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ru-RU" sz="1000" b="1" i="0" u="none" strike="noStrike">
                          <a:solidFill>
                            <a:srgbClr val="000000"/>
                          </a:solidFill>
                          <a:effectLst/>
                          <a:latin typeface="Calibri" panose="020F0502020204030204" pitchFamily="34" charset="0"/>
                        </a:rPr>
                        <a:t>97</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ru-RU" sz="1000" b="1" i="0" u="none" strike="noStrike">
                          <a:solidFill>
                            <a:srgbClr val="000000"/>
                          </a:solidFill>
                          <a:effectLst/>
                          <a:latin typeface="Calibri" panose="020F0502020204030204" pitchFamily="34" charset="0"/>
                        </a:rPr>
                        <a:t>97</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97</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ru-RU" sz="1000" b="1" i="0" u="none" strike="noStrike" dirty="0">
                          <a:solidFill>
                            <a:srgbClr val="000000"/>
                          </a:solidFill>
                          <a:effectLst/>
                          <a:latin typeface="Calibri" panose="020F0502020204030204" pitchFamily="34" charset="0"/>
                        </a:rPr>
                        <a:t>87</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295</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1000" b="1" i="0" u="none" strike="noStrike" dirty="0">
                          <a:solidFill>
                            <a:srgbClr val="000000"/>
                          </a:solidFill>
                          <a:effectLst/>
                          <a:latin typeface="Calibri" panose="020F0502020204030204" pitchFamily="34" charset="0"/>
                        </a:rPr>
                        <a:t>319</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b"/>
                      <a:r>
                        <a:rPr lang="ru-RU" sz="900" b="1" i="0" u="none" strike="noStrike" dirty="0">
                          <a:solidFill>
                            <a:srgbClr val="000000"/>
                          </a:solidFill>
                          <a:effectLst/>
                          <a:latin typeface="Calibri" panose="020F0502020204030204" pitchFamily="34" charset="0"/>
                        </a:rPr>
                        <a:t>В IV квартале оказано 98 услуг для 243 СМСП; 12 СМСП заключили 20 экспортных контрактов на сумму 2,589 млн. долларов США.                                                     В 2021 г (на 20.12.2021) 36 СМСП заключили 85 контрактов на сумму 9,40536 </a:t>
                      </a:r>
                      <a:r>
                        <a:rPr lang="ru-RU" sz="900" b="1" i="0" u="none" strike="noStrike" dirty="0" err="1">
                          <a:solidFill>
                            <a:srgbClr val="000000"/>
                          </a:solidFill>
                          <a:effectLst/>
                          <a:latin typeface="Calibri" panose="020F0502020204030204" pitchFamily="34" charset="0"/>
                        </a:rPr>
                        <a:t>млн.долл</a:t>
                      </a:r>
                      <a:r>
                        <a:rPr lang="ru-RU" sz="900" b="1" i="0" u="none" strike="noStrike" dirty="0">
                          <a:solidFill>
                            <a:srgbClr val="000000"/>
                          </a:solidFill>
                          <a:effectLst/>
                          <a:latin typeface="Calibri" panose="020F0502020204030204" pitchFamily="34" charset="0"/>
                        </a:rPr>
                        <a:t>. США. (План на 2021 г: 19 СМСП на сумму 8,512 </a:t>
                      </a:r>
                      <a:r>
                        <a:rPr lang="ru-RU" sz="900" b="1" i="0" u="none" strike="noStrike" dirty="0" err="1">
                          <a:solidFill>
                            <a:srgbClr val="000000"/>
                          </a:solidFill>
                          <a:effectLst/>
                          <a:latin typeface="Calibri" panose="020F0502020204030204" pitchFamily="34" charset="0"/>
                        </a:rPr>
                        <a:t>млн.долл</a:t>
                      </a:r>
                      <a:r>
                        <a:rPr lang="ru-RU" sz="900" b="1" i="0" u="none" strike="noStrike" dirty="0">
                          <a:solidFill>
                            <a:srgbClr val="000000"/>
                          </a:solidFill>
                          <a:effectLst/>
                          <a:latin typeface="Calibri" panose="020F0502020204030204" pitchFamily="34" charset="0"/>
                        </a:rPr>
                        <a:t>. США) </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808636464"/>
                  </a:ext>
                </a:extLst>
              </a:tr>
              <a:tr h="942883">
                <a:tc>
                  <a:txBody>
                    <a:bodyPr/>
                    <a:lstStyle/>
                    <a:p>
                      <a:pPr algn="ctr" fontAlgn="ctr"/>
                      <a:r>
                        <a:rPr lang="ru-RU" sz="1000" b="1" i="0" u="none" strike="noStrike">
                          <a:solidFill>
                            <a:srgbClr val="000000"/>
                          </a:solidFill>
                          <a:effectLst/>
                          <a:latin typeface="Calibri" panose="020F0502020204030204" pitchFamily="34" charset="0"/>
                        </a:rPr>
                        <a:t>Финансовая поддержка</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1000" b="1" i="0" u="none" strike="noStrike">
                          <a:solidFill>
                            <a:srgbClr val="000000"/>
                          </a:solidFill>
                          <a:effectLst/>
                          <a:latin typeface="Calibri" panose="020F0502020204030204" pitchFamily="34" charset="0"/>
                        </a:rPr>
                        <a:t>54</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dirty="0">
                          <a:solidFill>
                            <a:srgbClr val="000000"/>
                          </a:solidFill>
                          <a:effectLst/>
                          <a:latin typeface="Calibri" panose="020F0502020204030204" pitchFamily="34" charset="0"/>
                        </a:rPr>
                        <a:t>54</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gn="ctr" fontAlgn="ctr"/>
                      <a:r>
                        <a:rPr lang="ru-RU" sz="1000" b="1" i="0" u="none" strike="noStrike">
                          <a:solidFill>
                            <a:srgbClr val="000000"/>
                          </a:solidFill>
                          <a:effectLst/>
                          <a:latin typeface="Calibri" panose="020F0502020204030204" pitchFamily="34" charset="0"/>
                        </a:rPr>
                        <a:t>93</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89</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ru-RU" sz="1000" b="1" i="0" u="none" strike="noStrike">
                          <a:solidFill>
                            <a:srgbClr val="000000"/>
                          </a:solidFill>
                          <a:effectLst/>
                          <a:latin typeface="Calibri" panose="020F0502020204030204" pitchFamily="34" charset="0"/>
                        </a:rPr>
                        <a:t>99</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ru-RU" sz="1000" b="1" i="0" u="none" strike="noStrike">
                          <a:solidFill>
                            <a:srgbClr val="000000"/>
                          </a:solidFill>
                          <a:effectLst/>
                          <a:latin typeface="Calibri" panose="020F0502020204030204" pitchFamily="34" charset="0"/>
                        </a:rPr>
                        <a:t>88</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dirty="0">
                          <a:solidFill>
                            <a:srgbClr val="000000"/>
                          </a:solidFill>
                          <a:effectLst/>
                          <a:latin typeface="Calibri" panose="020F0502020204030204" pitchFamily="34" charset="0"/>
                        </a:rPr>
                        <a:t>117</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ru-RU" sz="1000" b="1" i="0" u="none" strike="noStrike">
                          <a:solidFill>
                            <a:srgbClr val="000000"/>
                          </a:solidFill>
                          <a:effectLst/>
                          <a:latin typeface="Calibri" panose="020F0502020204030204" pitchFamily="34" charset="0"/>
                        </a:rPr>
                        <a:t>92</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363</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1000" b="1" i="0" u="none" strike="noStrike">
                          <a:solidFill>
                            <a:srgbClr val="000000"/>
                          </a:solidFill>
                          <a:effectLst/>
                          <a:latin typeface="Calibri" panose="020F0502020204030204" pitchFamily="34" charset="0"/>
                        </a:rPr>
                        <a:t>323</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ru-RU" sz="900" b="1" i="0" u="none" strike="noStrike" dirty="0">
                          <a:solidFill>
                            <a:srgbClr val="000000"/>
                          </a:solidFill>
                          <a:effectLst/>
                          <a:latin typeface="Calibri" panose="020F0502020204030204" pitchFamily="34" charset="0"/>
                        </a:rPr>
                        <a:t>Выдано:</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- 106 микрозаймов на сумму 104,2 млн. рублей;</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- 11 поручительств на сумму 96,8 млн. рублей в обеспечение исполнения обязательств по кредитам на общую сумму 211,2 млн. рублей</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609041734"/>
                  </a:ext>
                </a:extLst>
              </a:tr>
              <a:tr h="1318157">
                <a:tc>
                  <a:txBody>
                    <a:bodyPr/>
                    <a:lstStyle/>
                    <a:p>
                      <a:pPr algn="ctr" fontAlgn="ctr"/>
                      <a:r>
                        <a:rPr lang="ru-RU" sz="1000" b="1" i="0" u="none" strike="noStrike">
                          <a:solidFill>
                            <a:srgbClr val="000000"/>
                          </a:solidFill>
                          <a:effectLst/>
                          <a:latin typeface="Calibri" panose="020F0502020204030204" pitchFamily="34" charset="0"/>
                        </a:rPr>
                        <a:t>Сельское хозяйство</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1000" b="1" i="0" u="none" strike="noStrike">
                          <a:solidFill>
                            <a:srgbClr val="000000"/>
                          </a:solidFill>
                          <a:effectLst/>
                          <a:latin typeface="Calibri" panose="020F0502020204030204" pitchFamily="34" charset="0"/>
                        </a:rPr>
                        <a:t>50</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dirty="0">
                          <a:solidFill>
                            <a:srgbClr val="000000"/>
                          </a:solidFill>
                          <a:effectLst/>
                          <a:latin typeface="Calibri" panose="020F0502020204030204" pitchFamily="34" charset="0"/>
                        </a:rPr>
                        <a:t>43</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gn="ctr" fontAlgn="ctr"/>
                      <a:r>
                        <a:rPr lang="ru-RU" sz="1000" b="1" i="0" u="none" strike="noStrike" dirty="0">
                          <a:solidFill>
                            <a:srgbClr val="000000"/>
                          </a:solidFill>
                          <a:effectLst/>
                          <a:latin typeface="Calibri" panose="020F0502020204030204" pitchFamily="34" charset="0"/>
                        </a:rPr>
                        <a:t>43</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dirty="0">
                          <a:solidFill>
                            <a:srgbClr val="000000"/>
                          </a:solidFill>
                          <a:effectLst/>
                          <a:latin typeface="Calibri" panose="020F0502020204030204" pitchFamily="34" charset="0"/>
                        </a:rPr>
                        <a:t>13</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ru-RU" sz="1000" b="1" i="0" u="none" strike="noStrike" dirty="0">
                          <a:solidFill>
                            <a:srgbClr val="000000"/>
                          </a:solidFill>
                          <a:effectLst/>
                          <a:latin typeface="Calibri" panose="020F0502020204030204" pitchFamily="34" charset="0"/>
                        </a:rPr>
                        <a:t>146</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ru-RU" sz="1000" b="1" i="0" u="none" strike="noStrike">
                          <a:solidFill>
                            <a:srgbClr val="000000"/>
                          </a:solidFill>
                          <a:effectLst/>
                          <a:latin typeface="Calibri" panose="020F0502020204030204" pitchFamily="34" charset="0"/>
                        </a:rPr>
                        <a:t>97</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123</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ru-RU" sz="1000" b="1" i="0" u="none" strike="noStrike">
                          <a:solidFill>
                            <a:srgbClr val="000000"/>
                          </a:solidFill>
                          <a:effectLst/>
                          <a:latin typeface="Calibri" panose="020F0502020204030204" pitchFamily="34" charset="0"/>
                        </a:rPr>
                        <a:t>48</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362</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1000" b="1" i="0" u="none" strike="noStrike">
                          <a:solidFill>
                            <a:srgbClr val="000000"/>
                          </a:solidFill>
                          <a:effectLst/>
                          <a:latin typeface="Calibri" panose="020F0502020204030204" pitchFamily="34" charset="0"/>
                        </a:rPr>
                        <a:t>201</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b"/>
                      <a:r>
                        <a:rPr lang="ru-RU" sz="900" b="1" i="0" u="none" strike="noStrike" dirty="0">
                          <a:solidFill>
                            <a:srgbClr val="000000"/>
                          </a:solidFill>
                          <a:effectLst/>
                          <a:latin typeface="Calibri" panose="020F0502020204030204" pitchFamily="34" charset="0"/>
                        </a:rPr>
                        <a:t>Оказаны услуги:</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 в подготовке отчета о деятельности и КФХ и расходовании средств государственной поддержки - 95 </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 по казначейскому сопровождению грантополучателей -  8</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  по организации участия в ярмарочной деятельности  - 12</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Проведено 8 консультаций по подбору мер государственной поддержки, </a:t>
                      </a:r>
                      <a:r>
                        <a:rPr lang="ru-RU" sz="900" b="1" i="0" u="none" strike="noStrike" dirty="0" err="1">
                          <a:solidFill>
                            <a:srgbClr val="000000"/>
                          </a:solidFill>
                          <a:effectLst/>
                          <a:latin typeface="Calibri" panose="020F0502020204030204" pitchFamily="34" charset="0"/>
                        </a:rPr>
                        <a:t>включаяя</a:t>
                      </a:r>
                      <a:r>
                        <a:rPr lang="ru-RU" sz="900" b="1" i="0" u="none" strike="noStrike" dirty="0">
                          <a:solidFill>
                            <a:srgbClr val="000000"/>
                          </a:solidFill>
                          <a:effectLst/>
                          <a:latin typeface="Calibri" panose="020F0502020204030204" pitchFamily="34" charset="0"/>
                        </a:rPr>
                        <a:t> Семейная ферма, Создание кооператива</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3CB"/>
                    </a:solidFill>
                  </a:tcPr>
                </a:tc>
                <a:extLst>
                  <a:ext uri="{0D108BD9-81ED-4DB2-BD59-A6C34878D82A}">
                    <a16:rowId xmlns:a16="http://schemas.microsoft.com/office/drawing/2014/main" val="3208637036"/>
                  </a:ext>
                </a:extLst>
              </a:tr>
              <a:tr h="1505793">
                <a:tc>
                  <a:txBody>
                    <a:bodyPr/>
                    <a:lstStyle/>
                    <a:p>
                      <a:pPr algn="ctr" fontAlgn="ctr"/>
                      <a:r>
                        <a:rPr lang="ru-RU" sz="1000" b="1" i="0" u="none" strike="noStrike">
                          <a:solidFill>
                            <a:srgbClr val="000000"/>
                          </a:solidFill>
                          <a:effectLst/>
                          <a:latin typeface="Calibri" panose="020F0502020204030204" pitchFamily="34" charset="0"/>
                        </a:rPr>
                        <a:t>РЦИ (моноуслгуги, только СМСП с производств. ОКВЭД)</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1000" b="1" i="0" u="none" strike="noStrike">
                          <a:solidFill>
                            <a:srgbClr val="000000"/>
                          </a:solidFill>
                          <a:effectLst/>
                          <a:latin typeface="Calibri" panose="020F0502020204030204" pitchFamily="34" charset="0"/>
                        </a:rPr>
                        <a:t>3</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74</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gn="ctr" fontAlgn="ctr"/>
                      <a:r>
                        <a:rPr lang="ru-RU" sz="1000" b="1" i="0" u="none" strike="noStrike">
                          <a:solidFill>
                            <a:srgbClr val="000000"/>
                          </a:solidFill>
                          <a:effectLst/>
                          <a:latin typeface="Calibri" panose="020F0502020204030204" pitchFamily="34" charset="0"/>
                        </a:rPr>
                        <a:t>5</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25</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ru-RU" sz="1000" b="1" i="0" u="none" strike="noStrike">
                          <a:solidFill>
                            <a:srgbClr val="000000"/>
                          </a:solidFill>
                          <a:effectLst/>
                          <a:latin typeface="Calibri" panose="020F0502020204030204" pitchFamily="34" charset="0"/>
                        </a:rPr>
                        <a:t>138</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ru-RU" sz="1000" b="1" i="0" u="none" strike="noStrike" dirty="0">
                          <a:solidFill>
                            <a:srgbClr val="000000"/>
                          </a:solidFill>
                          <a:effectLst/>
                          <a:latin typeface="Calibri" panose="020F0502020204030204" pitchFamily="34" charset="0"/>
                        </a:rPr>
                        <a:t>205</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dirty="0">
                          <a:solidFill>
                            <a:srgbClr val="000000"/>
                          </a:solidFill>
                          <a:effectLst/>
                          <a:latin typeface="Calibri" panose="020F0502020204030204" pitchFamily="34" charset="0"/>
                        </a:rPr>
                        <a:t>169</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ru-RU" sz="1000" b="1" i="0" u="none" strike="noStrike" dirty="0">
                          <a:solidFill>
                            <a:srgbClr val="000000"/>
                          </a:solidFill>
                          <a:effectLst/>
                          <a:latin typeface="Calibri" panose="020F0502020204030204" pitchFamily="34" charset="0"/>
                        </a:rPr>
                        <a:t>113</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dirty="0">
                          <a:solidFill>
                            <a:srgbClr val="000000"/>
                          </a:solidFill>
                          <a:effectLst/>
                          <a:latin typeface="Calibri" panose="020F0502020204030204" pitchFamily="34" charset="0"/>
                        </a:rPr>
                        <a:t>315</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1000" b="1" i="0" u="none" strike="noStrike" dirty="0">
                          <a:solidFill>
                            <a:srgbClr val="000000"/>
                          </a:solidFill>
                          <a:effectLst/>
                          <a:latin typeface="Calibri" panose="020F0502020204030204" pitchFamily="34" charset="0"/>
                        </a:rPr>
                        <a:t>417</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ru-RU" sz="900" b="1" i="0" u="none" strike="noStrike" dirty="0">
                          <a:solidFill>
                            <a:srgbClr val="000000"/>
                          </a:solidFill>
                          <a:effectLst/>
                          <a:latin typeface="Calibri" panose="020F0502020204030204" pitchFamily="34" charset="0"/>
                        </a:rPr>
                        <a:t>Оказаны комплексные услуги для 177 СМСП:</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программа "Продвижение брендов» – 18 СМСП;</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разработка бизнес-плана – 1 СМСП;</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регистрация товарного знака – 36 СМСП;</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сертификация продукции – 22 СМСП;</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услуги в рамках мероприятий по «выращиванию» - 8 СМСП;</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маркетинговое исследование (тренд-сессии) – 70 СМСП;</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продвижение на маркетплейсы – 22 СМСП.</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151120527"/>
                  </a:ext>
                </a:extLst>
              </a:tr>
            </a:tbl>
          </a:graphicData>
        </a:graphic>
      </p:graphicFrame>
    </p:spTree>
    <p:extLst>
      <p:ext uri="{BB962C8B-B14F-4D97-AF65-F5344CB8AC3E}">
        <p14:creationId xmlns:p14="http://schemas.microsoft.com/office/powerpoint/2010/main" val="2803879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a:extLst>
              <a:ext uri="{FF2B5EF4-FFF2-40B4-BE49-F238E27FC236}">
                <a16:creationId xmlns:a16="http://schemas.microsoft.com/office/drawing/2014/main" id="{33C15854-B661-44D9-8351-7A59E8D3EE8C}"/>
              </a:ext>
            </a:extLst>
          </p:cNvPr>
          <p:cNvGraphicFramePr>
            <a:graphicFrameLocks noGrp="1"/>
          </p:cNvGraphicFramePr>
          <p:nvPr>
            <p:extLst>
              <p:ext uri="{D42A27DB-BD31-4B8C-83A1-F6EECF244321}">
                <p14:modId xmlns:p14="http://schemas.microsoft.com/office/powerpoint/2010/main" val="3590158316"/>
              </p:ext>
            </p:extLst>
          </p:nvPr>
        </p:nvGraphicFramePr>
        <p:xfrm>
          <a:off x="256669" y="655783"/>
          <a:ext cx="10178473" cy="6622470"/>
        </p:xfrm>
        <a:graphic>
          <a:graphicData uri="http://schemas.openxmlformats.org/drawingml/2006/table">
            <a:tbl>
              <a:tblPr/>
              <a:tblGrid>
                <a:gridCol w="750095">
                  <a:extLst>
                    <a:ext uri="{9D8B030D-6E8A-4147-A177-3AD203B41FA5}">
                      <a16:colId xmlns:a16="http://schemas.microsoft.com/office/drawing/2014/main" val="3711388481"/>
                    </a:ext>
                  </a:extLst>
                </a:gridCol>
                <a:gridCol w="517236">
                  <a:extLst>
                    <a:ext uri="{9D8B030D-6E8A-4147-A177-3AD203B41FA5}">
                      <a16:colId xmlns:a16="http://schemas.microsoft.com/office/drawing/2014/main" val="2225403043"/>
                    </a:ext>
                  </a:extLst>
                </a:gridCol>
                <a:gridCol w="535709">
                  <a:extLst>
                    <a:ext uri="{9D8B030D-6E8A-4147-A177-3AD203B41FA5}">
                      <a16:colId xmlns:a16="http://schemas.microsoft.com/office/drawing/2014/main" val="1278441210"/>
                    </a:ext>
                  </a:extLst>
                </a:gridCol>
                <a:gridCol w="510385">
                  <a:extLst>
                    <a:ext uri="{9D8B030D-6E8A-4147-A177-3AD203B41FA5}">
                      <a16:colId xmlns:a16="http://schemas.microsoft.com/office/drawing/2014/main" val="1410035987"/>
                    </a:ext>
                  </a:extLst>
                </a:gridCol>
                <a:gridCol w="469031">
                  <a:extLst>
                    <a:ext uri="{9D8B030D-6E8A-4147-A177-3AD203B41FA5}">
                      <a16:colId xmlns:a16="http://schemas.microsoft.com/office/drawing/2014/main" val="1494567245"/>
                    </a:ext>
                  </a:extLst>
                </a:gridCol>
                <a:gridCol w="469031">
                  <a:extLst>
                    <a:ext uri="{9D8B030D-6E8A-4147-A177-3AD203B41FA5}">
                      <a16:colId xmlns:a16="http://schemas.microsoft.com/office/drawing/2014/main" val="3436200842"/>
                    </a:ext>
                  </a:extLst>
                </a:gridCol>
                <a:gridCol w="620499">
                  <a:extLst>
                    <a:ext uri="{9D8B030D-6E8A-4147-A177-3AD203B41FA5}">
                      <a16:colId xmlns:a16="http://schemas.microsoft.com/office/drawing/2014/main" val="2284082290"/>
                    </a:ext>
                  </a:extLst>
                </a:gridCol>
                <a:gridCol w="618836">
                  <a:extLst>
                    <a:ext uri="{9D8B030D-6E8A-4147-A177-3AD203B41FA5}">
                      <a16:colId xmlns:a16="http://schemas.microsoft.com/office/drawing/2014/main" val="2418921469"/>
                    </a:ext>
                  </a:extLst>
                </a:gridCol>
                <a:gridCol w="554182">
                  <a:extLst>
                    <a:ext uri="{9D8B030D-6E8A-4147-A177-3AD203B41FA5}">
                      <a16:colId xmlns:a16="http://schemas.microsoft.com/office/drawing/2014/main" val="2659635515"/>
                    </a:ext>
                  </a:extLst>
                </a:gridCol>
                <a:gridCol w="498763">
                  <a:extLst>
                    <a:ext uri="{9D8B030D-6E8A-4147-A177-3AD203B41FA5}">
                      <a16:colId xmlns:a16="http://schemas.microsoft.com/office/drawing/2014/main" val="1831401492"/>
                    </a:ext>
                  </a:extLst>
                </a:gridCol>
                <a:gridCol w="905164">
                  <a:extLst>
                    <a:ext uri="{9D8B030D-6E8A-4147-A177-3AD203B41FA5}">
                      <a16:colId xmlns:a16="http://schemas.microsoft.com/office/drawing/2014/main" val="950348713"/>
                    </a:ext>
                  </a:extLst>
                </a:gridCol>
                <a:gridCol w="3729542">
                  <a:extLst>
                    <a:ext uri="{9D8B030D-6E8A-4147-A177-3AD203B41FA5}">
                      <a16:colId xmlns:a16="http://schemas.microsoft.com/office/drawing/2014/main" val="446090945"/>
                    </a:ext>
                  </a:extLst>
                </a:gridCol>
              </a:tblGrid>
              <a:tr h="348374">
                <a:tc gridSpan="12">
                  <a:txBody>
                    <a:bodyPr/>
                    <a:lstStyle/>
                    <a:p>
                      <a:pPr algn="ctr" fontAlgn="ctr"/>
                      <a:r>
                        <a:rPr lang="ru-RU" sz="1000" b="1" i="0" u="none" strike="noStrike" dirty="0">
                          <a:solidFill>
                            <a:srgbClr val="000000"/>
                          </a:solidFill>
                          <a:effectLst/>
                          <a:latin typeface="Arial" panose="020B0604020202020204" pitchFamily="34" charset="0"/>
                        </a:rPr>
                        <a:t>Статистическая информация о количестве оказанных услуг  субъектам малого и среднего предпринимательства  центром "Мой бизнес"</a:t>
                      </a:r>
                      <a:br>
                        <a:rPr lang="ru-RU" sz="1000" b="1" i="0" u="none" strike="noStrike" dirty="0">
                          <a:solidFill>
                            <a:srgbClr val="000000"/>
                          </a:solidFill>
                          <a:effectLst/>
                          <a:latin typeface="Arial" panose="020B0604020202020204" pitchFamily="34" charset="0"/>
                        </a:rPr>
                      </a:br>
                      <a:r>
                        <a:rPr lang="ru-RU" sz="1000" b="1" i="0" u="none" strike="noStrike" dirty="0">
                          <a:solidFill>
                            <a:srgbClr val="000000"/>
                          </a:solidFill>
                          <a:effectLst/>
                          <a:latin typeface="Arial" panose="020B0604020202020204" pitchFamily="34" charset="0"/>
                        </a:rPr>
                        <a:t>  на 30.12.2021 г. вкл.</a:t>
                      </a:r>
                    </a:p>
                  </a:txBody>
                  <a:tcPr marL="4009" marR="4009" marT="4009" marB="0" anchor="ctr">
                    <a:lnL>
                      <a:noFill/>
                    </a:lnL>
                    <a:lnR>
                      <a:noFill/>
                    </a:lnR>
                    <a:lnT>
                      <a:noFill/>
                    </a:lnT>
                    <a:lnB w="6350" cap="flat" cmpd="sng" algn="ctr">
                      <a:solidFill>
                        <a:srgbClr val="000000"/>
                      </a:solidFill>
                      <a:prstDash val="solid"/>
                      <a:round/>
                      <a:headEnd type="none" w="med" len="med"/>
                      <a:tailEnd type="none" w="med" len="med"/>
                    </a:lnB>
                    <a:solidFill>
                      <a:srgbClr val="ED7D31"/>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806199038"/>
                  </a:ext>
                </a:extLst>
              </a:tr>
              <a:tr h="348374">
                <a:tc rowSpan="2">
                  <a:txBody>
                    <a:bodyPr/>
                    <a:lstStyle/>
                    <a:p>
                      <a:pPr algn="ctr" fontAlgn="b"/>
                      <a:r>
                        <a:rPr lang="ru-RU" sz="1000" b="0" i="0" u="none" strike="noStrike">
                          <a:solidFill>
                            <a:srgbClr val="000000"/>
                          </a:solidFill>
                          <a:effectLst/>
                          <a:latin typeface="Calibri" panose="020F0502020204030204" pitchFamily="34" charset="0"/>
                        </a:rPr>
                        <a:t> </a:t>
                      </a:r>
                    </a:p>
                  </a:txBody>
                  <a:tcPr marL="4009" marR="4009" marT="4009"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gridSpan="2">
                  <a:txBody>
                    <a:bodyPr/>
                    <a:lstStyle/>
                    <a:p>
                      <a:pPr algn="ctr" fontAlgn="b"/>
                      <a:r>
                        <a:rPr lang="en-US" sz="900" b="1" i="0" u="none" strike="noStrike" dirty="0">
                          <a:solidFill>
                            <a:srgbClr val="000000"/>
                          </a:solidFill>
                          <a:effectLst/>
                          <a:latin typeface="Calibri" panose="020F0502020204030204" pitchFamily="34" charset="0"/>
                        </a:rPr>
                        <a:t>I </a:t>
                      </a:r>
                      <a:r>
                        <a:rPr lang="ru-RU" sz="900" b="1" i="0" u="none" strike="noStrike" dirty="0">
                          <a:solidFill>
                            <a:srgbClr val="000000"/>
                          </a:solidFill>
                          <a:effectLst/>
                          <a:latin typeface="Calibri" panose="020F0502020204030204" pitchFamily="34" charset="0"/>
                        </a:rPr>
                        <a:t>квартал 2021 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ru-RU"/>
                    </a:p>
                  </a:txBody>
                  <a:tcPr/>
                </a:tc>
                <a:tc gridSpan="2">
                  <a:txBody>
                    <a:bodyPr/>
                    <a:lstStyle/>
                    <a:p>
                      <a:pPr algn="ctr" fontAlgn="b"/>
                      <a:r>
                        <a:rPr lang="en-US" sz="900" b="1" i="0" u="none" strike="noStrike" dirty="0">
                          <a:solidFill>
                            <a:srgbClr val="000000"/>
                          </a:solidFill>
                          <a:effectLst/>
                          <a:latin typeface="Calibri" panose="020F0502020204030204" pitchFamily="34" charset="0"/>
                        </a:rPr>
                        <a:t>II </a:t>
                      </a:r>
                      <a:r>
                        <a:rPr lang="ru-RU" sz="900" b="1" i="0" u="none" strike="noStrike" dirty="0">
                          <a:solidFill>
                            <a:srgbClr val="000000"/>
                          </a:solidFill>
                          <a:effectLst/>
                          <a:latin typeface="Calibri" panose="020F0502020204030204" pitchFamily="34" charset="0"/>
                        </a:rPr>
                        <a:t>квартал 2021 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ru-RU"/>
                    </a:p>
                  </a:txBody>
                  <a:tcPr/>
                </a:tc>
                <a:tc gridSpan="2">
                  <a:txBody>
                    <a:bodyPr/>
                    <a:lstStyle/>
                    <a:p>
                      <a:pPr algn="ctr" fontAlgn="b"/>
                      <a:r>
                        <a:rPr lang="en-US" sz="900" b="1" i="0" u="none" strike="noStrike" dirty="0">
                          <a:solidFill>
                            <a:srgbClr val="000000"/>
                          </a:solidFill>
                          <a:effectLst/>
                          <a:latin typeface="Calibri" panose="020F0502020204030204" pitchFamily="34" charset="0"/>
                        </a:rPr>
                        <a:t>III </a:t>
                      </a:r>
                      <a:r>
                        <a:rPr lang="ru-RU" sz="900" b="1" i="0" u="none" strike="noStrike" dirty="0">
                          <a:solidFill>
                            <a:srgbClr val="000000"/>
                          </a:solidFill>
                          <a:effectLst/>
                          <a:latin typeface="Calibri" panose="020F0502020204030204" pitchFamily="34" charset="0"/>
                        </a:rPr>
                        <a:t>квартал 2021 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ru-RU"/>
                    </a:p>
                  </a:txBody>
                  <a:tcPr/>
                </a:tc>
                <a:tc gridSpan="2">
                  <a:txBody>
                    <a:bodyPr/>
                    <a:lstStyle/>
                    <a:p>
                      <a:pPr algn="ctr" fontAlgn="b"/>
                      <a:r>
                        <a:rPr lang="en-US" sz="900" b="1" i="0" u="none" strike="noStrike" dirty="0">
                          <a:solidFill>
                            <a:srgbClr val="000000"/>
                          </a:solidFill>
                          <a:effectLst/>
                          <a:latin typeface="Calibri" panose="020F0502020204030204" pitchFamily="34" charset="0"/>
                        </a:rPr>
                        <a:t>IV </a:t>
                      </a:r>
                      <a:r>
                        <a:rPr lang="ru-RU" sz="900" b="1" i="0" u="none" strike="noStrike" dirty="0">
                          <a:solidFill>
                            <a:srgbClr val="000000"/>
                          </a:solidFill>
                          <a:effectLst/>
                          <a:latin typeface="Calibri" panose="020F0502020204030204" pitchFamily="34" charset="0"/>
                        </a:rPr>
                        <a:t>квартал 2021 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ru-RU"/>
                    </a:p>
                  </a:txBody>
                  <a:tcPr/>
                </a:tc>
                <a:tc gridSpan="2">
                  <a:txBody>
                    <a:bodyPr/>
                    <a:lstStyle/>
                    <a:p>
                      <a:pPr algn="ctr" fontAlgn="b"/>
                      <a:r>
                        <a:rPr lang="ru-RU" sz="900" b="1" i="0" u="none" strike="noStrike" dirty="0">
                          <a:solidFill>
                            <a:srgbClr val="000000"/>
                          </a:solidFill>
                          <a:effectLst/>
                          <a:latin typeface="Calibri" panose="020F0502020204030204" pitchFamily="34" charset="0"/>
                        </a:rPr>
                        <a:t>январь - декабрь 2021 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ru-RU"/>
                    </a:p>
                  </a:txBody>
                  <a:tcPr/>
                </a:tc>
                <a:tc rowSpan="2">
                  <a:txBody>
                    <a:bodyPr/>
                    <a:lstStyle/>
                    <a:p>
                      <a:pPr algn="ctr" fontAlgn="b"/>
                      <a:r>
                        <a:rPr lang="ru-RU" sz="1000" b="1" i="0" u="none" strike="noStrike" dirty="0">
                          <a:solidFill>
                            <a:srgbClr val="000000"/>
                          </a:solidFill>
                          <a:effectLst/>
                          <a:latin typeface="Calibri" panose="020F0502020204030204" pitchFamily="34" charset="0"/>
                        </a:rPr>
                        <a:t>Примечание </a:t>
                      </a:r>
                      <a:br>
                        <a:rPr lang="ru-RU" sz="1000" b="1" i="0" u="none" strike="noStrike" dirty="0">
                          <a:solidFill>
                            <a:srgbClr val="000000"/>
                          </a:solidFill>
                          <a:effectLst/>
                          <a:latin typeface="Calibri" panose="020F0502020204030204" pitchFamily="34" charset="0"/>
                        </a:rPr>
                      </a:br>
                      <a:r>
                        <a:rPr lang="ru-RU" sz="1000" b="1" i="0" u="none" strike="noStrike" dirty="0">
                          <a:solidFill>
                            <a:srgbClr val="000000"/>
                          </a:solidFill>
                          <a:effectLst/>
                          <a:latin typeface="Calibri" panose="020F0502020204030204" pitchFamily="34" charset="0"/>
                        </a:rPr>
                        <a:t>(в 4 квартале 2021 г )</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53068788"/>
                  </a:ext>
                </a:extLst>
              </a:tr>
              <a:tr h="864154">
                <a:tc vMerge="1">
                  <a:txBody>
                    <a:bodyPr/>
                    <a:lstStyle/>
                    <a:p>
                      <a:endParaRPr lang="ru-RU"/>
                    </a:p>
                  </a:txBody>
                  <a:tcPr/>
                </a:tc>
                <a:tc>
                  <a:txBody>
                    <a:bodyPr/>
                    <a:lstStyle/>
                    <a:p>
                      <a:pPr algn="ctr" fontAlgn="b"/>
                      <a:r>
                        <a:rPr lang="ru-RU" sz="800" b="1" i="0" u="none" strike="noStrike" dirty="0">
                          <a:solidFill>
                            <a:srgbClr val="000000"/>
                          </a:solidFill>
                          <a:effectLst/>
                          <a:latin typeface="Calibri" panose="020F0502020204030204" pitchFamily="34" charset="0"/>
                        </a:rPr>
                        <a:t>кол-во оказанных услуг*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уникальных клиентов**</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оказанных услуг*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уникальных клиентов**</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оказанных услуг*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уникальных клиентов**</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оказанных услуг*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уникальных клиентов**</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оказанных услуг*</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ru-RU" sz="800" b="1" i="0" u="none" strike="noStrike" dirty="0">
                          <a:solidFill>
                            <a:srgbClr val="000000"/>
                          </a:solidFill>
                          <a:effectLst/>
                          <a:latin typeface="Calibri" panose="020F0502020204030204" pitchFamily="34" charset="0"/>
                        </a:rPr>
                        <a:t>кол-во уникальных клиентов**</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vMerge="1">
                  <a:txBody>
                    <a:bodyPr/>
                    <a:lstStyle/>
                    <a:p>
                      <a:endParaRPr lang="ru-RU"/>
                    </a:p>
                  </a:txBody>
                  <a:tcPr/>
                </a:tc>
                <a:extLst>
                  <a:ext uri="{0D108BD9-81ED-4DB2-BD59-A6C34878D82A}">
                    <a16:rowId xmlns:a16="http://schemas.microsoft.com/office/drawing/2014/main" val="1611021905"/>
                  </a:ext>
                </a:extLst>
              </a:tr>
              <a:tr h="625208">
                <a:tc>
                  <a:txBody>
                    <a:bodyPr/>
                    <a:lstStyle/>
                    <a:p>
                      <a:pPr algn="ctr" fontAlgn="ctr"/>
                      <a:r>
                        <a:rPr lang="ru-RU" sz="1000" b="1" i="0" u="none" strike="noStrike">
                          <a:solidFill>
                            <a:srgbClr val="000000"/>
                          </a:solidFill>
                          <a:effectLst/>
                          <a:latin typeface="Calibri" panose="020F0502020204030204" pitchFamily="34" charset="0"/>
                        </a:rPr>
                        <a:t>ЦПП  Акселерация</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1000" b="1" i="0" u="none" strike="noStrike">
                          <a:solidFill>
                            <a:srgbClr val="000000"/>
                          </a:solidFill>
                          <a:effectLst/>
                          <a:latin typeface="Calibri" panose="020F0502020204030204" pitchFamily="34" charset="0"/>
                        </a:rPr>
                        <a:t> </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 </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gn="ctr" fontAlgn="ctr"/>
                      <a:r>
                        <a:rPr lang="ru-RU" sz="1000" b="1" i="0" u="none" strike="noStrike">
                          <a:solidFill>
                            <a:srgbClr val="000000"/>
                          </a:solidFill>
                          <a:effectLst/>
                          <a:latin typeface="Calibri" panose="020F0502020204030204" pitchFamily="34" charset="0"/>
                        </a:rPr>
                        <a:t> </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 </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ru-RU" sz="1000" b="1" i="0" u="none" strike="noStrike">
                          <a:solidFill>
                            <a:srgbClr val="000000"/>
                          </a:solidFill>
                          <a:effectLst/>
                          <a:latin typeface="Calibri" panose="020F0502020204030204" pitchFamily="34" charset="0"/>
                        </a:rPr>
                        <a:t>138</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ru-RU" sz="1000" b="1" i="0" u="none" strike="noStrike">
                          <a:solidFill>
                            <a:srgbClr val="000000"/>
                          </a:solidFill>
                          <a:effectLst/>
                          <a:latin typeface="Calibri" panose="020F0502020204030204" pitchFamily="34" charset="0"/>
                        </a:rPr>
                        <a:t>328</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272</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ru-RU" sz="1000" b="1" i="0" u="none" strike="noStrike" dirty="0">
                          <a:solidFill>
                            <a:srgbClr val="000000"/>
                          </a:solidFill>
                          <a:effectLst/>
                          <a:latin typeface="Calibri" panose="020F0502020204030204" pitchFamily="34" charset="0"/>
                        </a:rPr>
                        <a:t>82</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dirty="0">
                          <a:solidFill>
                            <a:srgbClr val="000000"/>
                          </a:solidFill>
                          <a:effectLst/>
                          <a:latin typeface="Calibri" panose="020F0502020204030204" pitchFamily="34" charset="0"/>
                        </a:rPr>
                        <a:t>410</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1000" b="1" i="0" u="none" strike="noStrike">
                          <a:solidFill>
                            <a:srgbClr val="000000"/>
                          </a:solidFill>
                          <a:effectLst/>
                          <a:latin typeface="Calibri" panose="020F0502020204030204" pitchFamily="34" charset="0"/>
                        </a:rPr>
                        <a:t>410</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t"/>
                      <a:r>
                        <a:rPr lang="ru-RU" sz="900" b="1" i="0" u="none" strike="noStrike" dirty="0">
                          <a:solidFill>
                            <a:srgbClr val="000000"/>
                          </a:solidFill>
                          <a:effectLst/>
                          <a:latin typeface="Calibri" panose="020F0502020204030204" pitchFamily="34" charset="0"/>
                        </a:rPr>
                        <a:t>Оказано комплексных услуг - 272 СМСП</a:t>
                      </a:r>
                    </a:p>
                  </a:txBody>
                  <a:tcPr marL="4009" marR="4009" marT="40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372568385"/>
                  </a:ext>
                </a:extLst>
              </a:tr>
              <a:tr h="2533263">
                <a:tc>
                  <a:txBody>
                    <a:bodyPr/>
                    <a:lstStyle/>
                    <a:p>
                      <a:pPr algn="ctr" fontAlgn="ctr"/>
                      <a:r>
                        <a:rPr lang="ru-RU" sz="1000" b="1" i="0" u="none" strike="noStrike">
                          <a:solidFill>
                            <a:srgbClr val="000000"/>
                          </a:solidFill>
                          <a:effectLst/>
                          <a:latin typeface="Calibri" panose="020F0502020204030204" pitchFamily="34" charset="0"/>
                        </a:rPr>
                        <a:t>ЦПП  Вовлечение (ФЛ+СМСП)</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1000" b="1" i="0" u="none" strike="noStrike">
                          <a:solidFill>
                            <a:srgbClr val="000000"/>
                          </a:solidFill>
                          <a:effectLst/>
                          <a:latin typeface="Calibri" panose="020F0502020204030204" pitchFamily="34" charset="0"/>
                        </a:rPr>
                        <a:t>92</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290</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gn="ctr" fontAlgn="ctr"/>
                      <a:r>
                        <a:rPr lang="ru-RU" sz="1000" b="1" i="0" u="none" strike="noStrike">
                          <a:solidFill>
                            <a:srgbClr val="000000"/>
                          </a:solidFill>
                          <a:effectLst/>
                          <a:latin typeface="Calibri" panose="020F0502020204030204" pitchFamily="34" charset="0"/>
                        </a:rPr>
                        <a:t>77</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372</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ru-RU" sz="1000" b="1" i="0" u="none" strike="noStrike">
                          <a:solidFill>
                            <a:srgbClr val="000000"/>
                          </a:solidFill>
                          <a:effectLst/>
                          <a:latin typeface="Calibri" panose="020F0502020204030204" pitchFamily="34" charset="0"/>
                        </a:rPr>
                        <a:t>409</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ru-RU" sz="1000" b="1" i="0" u="none" strike="noStrike" dirty="0">
                          <a:solidFill>
                            <a:srgbClr val="000000"/>
                          </a:solidFill>
                          <a:effectLst/>
                          <a:latin typeface="Calibri" panose="020F0502020204030204" pitchFamily="34" charset="0"/>
                        </a:rPr>
                        <a:t>508</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387</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ru-RU" sz="1000" b="1" i="0" u="none" strike="noStrike">
                          <a:solidFill>
                            <a:srgbClr val="000000"/>
                          </a:solidFill>
                          <a:effectLst/>
                          <a:latin typeface="Calibri" panose="020F0502020204030204" pitchFamily="34" charset="0"/>
                        </a:rPr>
                        <a:t>609</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dirty="0">
                          <a:solidFill>
                            <a:srgbClr val="000000"/>
                          </a:solidFill>
                          <a:effectLst/>
                          <a:latin typeface="Calibri" panose="020F0502020204030204" pitchFamily="34" charset="0"/>
                        </a:rPr>
                        <a:t>965</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1000" b="1" i="0" u="none" strike="noStrike" dirty="0">
                          <a:solidFill>
                            <a:srgbClr val="000000"/>
                          </a:solidFill>
                          <a:effectLst/>
                          <a:latin typeface="Calibri" panose="020F0502020204030204" pitchFamily="34" charset="0"/>
                        </a:rPr>
                        <a:t>1779</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b"/>
                      <a:r>
                        <a:rPr lang="ru-RU" sz="900" b="1" i="0" u="none" strike="noStrike" dirty="0">
                          <a:solidFill>
                            <a:srgbClr val="000000"/>
                          </a:solidFill>
                          <a:effectLst/>
                          <a:latin typeface="Calibri" panose="020F0502020204030204" pitchFamily="34" charset="0"/>
                        </a:rPr>
                        <a:t>Организация и проведение семинаров, тренингов, конференций, вебинаров - 15 мероприятия, 290 СМСП и 27 </a:t>
                      </a:r>
                      <a:r>
                        <a:rPr lang="ru-RU" sz="900" b="1" i="0" u="none" strike="noStrike" dirty="0" err="1">
                          <a:solidFill>
                            <a:srgbClr val="000000"/>
                          </a:solidFill>
                          <a:effectLst/>
                          <a:latin typeface="Calibri" panose="020F0502020204030204" pitchFamily="34" charset="0"/>
                        </a:rPr>
                        <a:t>физ</a:t>
                      </a:r>
                      <a:r>
                        <a:rPr lang="ru-RU" sz="900" b="1" i="0" u="none" strike="noStrike" dirty="0">
                          <a:solidFill>
                            <a:srgbClr val="000000"/>
                          </a:solidFill>
                          <a:effectLst/>
                          <a:latin typeface="Calibri" panose="020F0502020204030204" pitchFamily="34" charset="0"/>
                        </a:rPr>
                        <a:t> лиц</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Организация и проведение круглых столов - 2 мероприятия, 21 СМСП и 9 </a:t>
                      </a:r>
                      <a:r>
                        <a:rPr lang="ru-RU" sz="900" b="1" i="0" u="none" strike="noStrike" dirty="0" err="1">
                          <a:solidFill>
                            <a:srgbClr val="000000"/>
                          </a:solidFill>
                          <a:effectLst/>
                          <a:latin typeface="Calibri" panose="020F0502020204030204" pitchFamily="34" charset="0"/>
                        </a:rPr>
                        <a:t>физ</a:t>
                      </a:r>
                      <a:r>
                        <a:rPr lang="ru-RU" sz="900" b="1" i="0" u="none" strike="noStrike" dirty="0">
                          <a:solidFill>
                            <a:srgbClr val="000000"/>
                          </a:solidFill>
                          <a:effectLst/>
                          <a:latin typeface="Calibri" panose="020F0502020204030204" pitchFamily="34" charset="0"/>
                        </a:rPr>
                        <a:t> лиц</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Организация и проведение обучающих программ - 2 мероприятия, 104 СМСП и 23 </a:t>
                      </a:r>
                      <a:r>
                        <a:rPr lang="ru-RU" sz="900" b="1" i="0" u="none" strike="noStrike" dirty="0" err="1">
                          <a:solidFill>
                            <a:srgbClr val="000000"/>
                          </a:solidFill>
                          <a:effectLst/>
                          <a:latin typeface="Calibri" panose="020F0502020204030204" pitchFamily="34" charset="0"/>
                        </a:rPr>
                        <a:t>физ</a:t>
                      </a:r>
                      <a:r>
                        <a:rPr lang="ru-RU" sz="900" b="1" i="0" u="none" strike="noStrike" dirty="0">
                          <a:solidFill>
                            <a:srgbClr val="000000"/>
                          </a:solidFill>
                          <a:effectLst/>
                          <a:latin typeface="Calibri" panose="020F0502020204030204" pitchFamily="34" charset="0"/>
                        </a:rPr>
                        <a:t> лиц</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Организация и проведение образовательных проектов - 2 мероприятия, 80 СМСП 5 </a:t>
                      </a:r>
                      <a:r>
                        <a:rPr lang="ru-RU" sz="900" b="1" i="0" u="none" strike="noStrike" dirty="0" err="1">
                          <a:solidFill>
                            <a:srgbClr val="000000"/>
                          </a:solidFill>
                          <a:effectLst/>
                          <a:latin typeface="Calibri" panose="020F0502020204030204" pitchFamily="34" charset="0"/>
                        </a:rPr>
                        <a:t>физ</a:t>
                      </a:r>
                      <a:r>
                        <a:rPr lang="ru-RU" sz="900" b="1" i="0" u="none" strike="noStrike" dirty="0">
                          <a:solidFill>
                            <a:srgbClr val="000000"/>
                          </a:solidFill>
                          <a:effectLst/>
                          <a:latin typeface="Calibri" panose="020F0502020204030204" pitchFamily="34" charset="0"/>
                        </a:rPr>
                        <a:t> лиц</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Организация и проведение форумов - 1 мероприятие, 58 СМСП</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Организация и проведение Регионального этапа конкурса "Лучший социальный проект 2021" - 1 мероприятие, 20 СМСП</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Консультации СМСП - 331</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Консультации по началу ведения бизнеса- 169</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Оказано услуг: создание маркетинговой концепции и разработка сценарного плана для видео-ролика, создание видеороликов – 10 СМСП</a:t>
                      </a:r>
                    </a:p>
                  </a:txBody>
                  <a:tcPr marL="36085"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642301138"/>
                  </a:ext>
                </a:extLst>
              </a:tr>
              <a:tr h="1723784">
                <a:tc>
                  <a:txBody>
                    <a:bodyPr/>
                    <a:lstStyle/>
                    <a:p>
                      <a:pPr algn="ctr" fontAlgn="ctr"/>
                      <a:r>
                        <a:rPr lang="ru-RU" sz="1000" b="1" i="0" u="none" strike="noStrike">
                          <a:solidFill>
                            <a:srgbClr val="000000"/>
                          </a:solidFill>
                          <a:effectLst/>
                          <a:latin typeface="Calibri" panose="020F0502020204030204" pitchFamily="34" charset="0"/>
                        </a:rPr>
                        <a:t>ЦПП  Самозанятые</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1000" b="1" i="0" u="none" strike="noStrike">
                          <a:solidFill>
                            <a:srgbClr val="000000"/>
                          </a:solidFill>
                          <a:effectLst/>
                          <a:latin typeface="Calibri" panose="020F0502020204030204" pitchFamily="34" charset="0"/>
                        </a:rPr>
                        <a:t>4</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12</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gn="ctr" fontAlgn="ctr"/>
                      <a:r>
                        <a:rPr lang="ru-RU" sz="1000" b="1" i="0" u="none" strike="noStrike" dirty="0">
                          <a:solidFill>
                            <a:srgbClr val="000000"/>
                          </a:solidFill>
                          <a:effectLst/>
                          <a:latin typeface="Calibri" panose="020F0502020204030204" pitchFamily="34" charset="0"/>
                        </a:rPr>
                        <a:t>13</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25</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ru-RU" sz="1000" b="1" i="0" u="none" strike="noStrike">
                          <a:solidFill>
                            <a:srgbClr val="000000"/>
                          </a:solidFill>
                          <a:effectLst/>
                          <a:latin typeface="Calibri" panose="020F0502020204030204" pitchFamily="34" charset="0"/>
                        </a:rPr>
                        <a:t>27</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ru-RU" sz="1000" b="1" i="0" u="none" strike="noStrike">
                          <a:solidFill>
                            <a:srgbClr val="000000"/>
                          </a:solidFill>
                          <a:effectLst/>
                          <a:latin typeface="Calibri" panose="020F0502020204030204" pitchFamily="34" charset="0"/>
                        </a:rPr>
                        <a:t>54</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155</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ru-RU" sz="1000" b="1" i="0" u="none" strike="noStrike">
                          <a:solidFill>
                            <a:srgbClr val="000000"/>
                          </a:solidFill>
                          <a:effectLst/>
                          <a:latin typeface="Calibri" panose="020F0502020204030204" pitchFamily="34" charset="0"/>
                        </a:rPr>
                        <a:t>83</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199</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1000" b="1" i="0" u="none" strike="noStrike">
                          <a:solidFill>
                            <a:srgbClr val="000000"/>
                          </a:solidFill>
                          <a:effectLst/>
                          <a:latin typeface="Calibri" panose="020F0502020204030204" pitchFamily="34" charset="0"/>
                        </a:rPr>
                        <a:t>174</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b"/>
                      <a:r>
                        <a:rPr lang="ru-RU" sz="900" b="1" i="0" u="none" strike="noStrike" dirty="0">
                          <a:solidFill>
                            <a:srgbClr val="000000"/>
                          </a:solidFill>
                          <a:effectLst/>
                          <a:latin typeface="Calibri" panose="020F0502020204030204" pitchFamily="34" charset="0"/>
                        </a:rPr>
                        <a:t>Организация и проведение обучающих программ - 2 мероприятия, 61 самозанятый</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Организация и проведение образовательных проектов - 1 мероприятия, 5 самозанятый</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Организация и проведение семинаров, тренингов, конференций, вебинаров - 6 мероприятия, 49 самозанятых</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Оказано услуг: Упаковка и ведение социальной сети, Создание визуального контент-плана, Разработка фирменного стиля, Таргетированная реклама в </a:t>
                      </a:r>
                      <a:r>
                        <a:rPr lang="ru-RU" sz="900" b="1" i="0" u="none" strike="noStrike" dirty="0" err="1">
                          <a:solidFill>
                            <a:srgbClr val="000000"/>
                          </a:solidFill>
                          <a:effectLst/>
                          <a:latin typeface="Calibri" panose="020F0502020204030204" pitchFamily="34" charset="0"/>
                        </a:rPr>
                        <a:t>Instagram</a:t>
                      </a:r>
                      <a:r>
                        <a:rPr lang="ru-RU" sz="900" b="1" i="0" u="none" strike="noStrike" dirty="0">
                          <a:solidFill>
                            <a:srgbClr val="000000"/>
                          </a:solidFill>
                          <a:effectLst/>
                          <a:latin typeface="Calibri" panose="020F0502020204030204" pitchFamily="34" charset="0"/>
                        </a:rPr>
                        <a:t> – 59 самозанятых</a:t>
                      </a:r>
                      <a:br>
                        <a:rPr lang="ru-RU" sz="900" b="1" i="0" u="none" strike="noStrike" dirty="0">
                          <a:solidFill>
                            <a:srgbClr val="000000"/>
                          </a:solidFill>
                          <a:effectLst/>
                          <a:latin typeface="Calibri" panose="020F0502020204030204" pitchFamily="34" charset="0"/>
                        </a:rPr>
                      </a:br>
                      <a:r>
                        <a:rPr lang="ru-RU" sz="900" b="1" i="0" u="none" strike="noStrike" dirty="0">
                          <a:solidFill>
                            <a:srgbClr val="000000"/>
                          </a:solidFill>
                          <a:effectLst/>
                          <a:latin typeface="Calibri" panose="020F0502020204030204" pitchFamily="34" charset="0"/>
                        </a:rPr>
                        <a:t>Консультации - 113 человек</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98397502"/>
                  </a:ext>
                </a:extLst>
              </a:tr>
              <a:tr h="179313">
                <a:tc>
                  <a:txBody>
                    <a:bodyPr/>
                    <a:lstStyle/>
                    <a:p>
                      <a:pPr algn="ctr" fontAlgn="b"/>
                      <a:r>
                        <a:rPr lang="ru-RU" sz="1000" b="1" i="0" u="none" strike="noStrike">
                          <a:solidFill>
                            <a:srgbClr val="000000"/>
                          </a:solidFill>
                          <a:effectLst/>
                          <a:latin typeface="Calibri" panose="020F0502020204030204" pitchFamily="34" charset="0"/>
                        </a:rPr>
                        <a:t>ИТОГО</a:t>
                      </a:r>
                    </a:p>
                  </a:txBody>
                  <a:tcPr marL="4009" marR="4009" marT="400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ru-RU" sz="1000" b="1" i="0" u="none" strike="noStrike">
                          <a:solidFill>
                            <a:srgbClr val="000000"/>
                          </a:solidFill>
                          <a:effectLst/>
                          <a:latin typeface="Calibri" panose="020F0502020204030204" pitchFamily="34" charset="0"/>
                        </a:rPr>
                        <a:t>257</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562</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gn="ctr" fontAlgn="ctr"/>
                      <a:r>
                        <a:rPr lang="ru-RU" sz="1000" b="1" i="0" u="none" strike="noStrike">
                          <a:solidFill>
                            <a:srgbClr val="000000"/>
                          </a:solidFill>
                          <a:effectLst/>
                          <a:latin typeface="Calibri" panose="020F0502020204030204" pitchFamily="34" charset="0"/>
                        </a:rPr>
                        <a:t>278</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570</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gn="ctr" fontAlgn="ctr"/>
                      <a:r>
                        <a:rPr lang="ru-RU" sz="1000" b="1" i="0" u="none" strike="noStrike">
                          <a:solidFill>
                            <a:srgbClr val="000000"/>
                          </a:solidFill>
                          <a:effectLst/>
                          <a:latin typeface="Calibri" panose="020F0502020204030204" pitchFamily="34" charset="0"/>
                        </a:rPr>
                        <a:t>1054</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gn="ctr" fontAlgn="ctr"/>
                      <a:r>
                        <a:rPr lang="ru-RU" sz="1000" b="1" i="0" u="none" strike="noStrike">
                          <a:solidFill>
                            <a:srgbClr val="000000"/>
                          </a:solidFill>
                          <a:effectLst/>
                          <a:latin typeface="Calibri" panose="020F0502020204030204" pitchFamily="34" charset="0"/>
                        </a:rPr>
                        <a:t>1377</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1320</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fontAlgn="ctr"/>
                      <a:r>
                        <a:rPr lang="ru-RU" sz="1000" b="1" i="0" u="none" strike="noStrike">
                          <a:solidFill>
                            <a:srgbClr val="000000"/>
                          </a:solidFill>
                          <a:effectLst/>
                          <a:latin typeface="Calibri" panose="020F0502020204030204" pitchFamily="34" charset="0"/>
                        </a:rPr>
                        <a:t>1114</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ctr" fontAlgn="ctr"/>
                      <a:r>
                        <a:rPr lang="ru-RU" sz="1000" b="1" i="0" u="none" strike="noStrike">
                          <a:solidFill>
                            <a:srgbClr val="000000"/>
                          </a:solidFill>
                          <a:effectLst/>
                          <a:latin typeface="Calibri" panose="020F0502020204030204" pitchFamily="34" charset="0"/>
                        </a:rPr>
                        <a:t>2909</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gn="ctr" fontAlgn="ctr"/>
                      <a:r>
                        <a:rPr lang="ru-RU" sz="1000" b="1" i="0" u="none" strike="noStrike">
                          <a:solidFill>
                            <a:srgbClr val="000000"/>
                          </a:solidFill>
                          <a:effectLst/>
                          <a:latin typeface="Calibri" panose="020F0502020204030204" pitchFamily="34" charset="0"/>
                        </a:rPr>
                        <a:t>3623</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gn="l" fontAlgn="ctr"/>
                      <a:r>
                        <a:rPr lang="ru-RU" sz="1000" b="1" i="0" u="none" strike="noStrike" dirty="0">
                          <a:solidFill>
                            <a:srgbClr val="FF0000"/>
                          </a:solidFill>
                          <a:effectLst/>
                          <a:latin typeface="Calibri" panose="020F0502020204030204" pitchFamily="34" charset="0"/>
                        </a:rPr>
                        <a:t> </a:t>
                      </a:r>
                    </a:p>
                  </a:txBody>
                  <a:tcPr marL="4009" marR="4009" marT="40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082712244"/>
                  </a:ext>
                </a:extLst>
              </a:tr>
            </a:tbl>
          </a:graphicData>
        </a:graphic>
      </p:graphicFrame>
    </p:spTree>
    <p:extLst>
      <p:ext uri="{BB962C8B-B14F-4D97-AF65-F5344CB8AC3E}">
        <p14:creationId xmlns:p14="http://schemas.microsoft.com/office/powerpoint/2010/main" val="2534660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A789CAC-926A-4340-8231-435335DC584C}"/>
              </a:ext>
            </a:extLst>
          </p:cNvPr>
          <p:cNvSpPr txBox="1"/>
          <p:nvPr/>
        </p:nvSpPr>
        <p:spPr>
          <a:xfrm>
            <a:off x="1083324" y="223966"/>
            <a:ext cx="8155709" cy="815608"/>
          </a:xfrm>
          <a:prstGeom prst="rect">
            <a:avLst/>
          </a:prstGeom>
          <a:noFill/>
        </p:spPr>
        <p:txBody>
          <a:bodyPr wrap="square">
            <a:spAutoFit/>
          </a:bodyPr>
          <a:lstStyle/>
          <a:p>
            <a:pPr algn="ctr"/>
            <a:r>
              <a:rPr lang="ru-RU" sz="1400" b="1" dirty="0">
                <a:solidFill>
                  <a:srgbClr val="000000"/>
                </a:solidFill>
                <a:latin typeface="Arial Black" panose="020B0A04020102020204" pitchFamily="34" charset="0"/>
              </a:rPr>
              <a:t>Целевой  показатель работы Центра «Мой бизнес» </a:t>
            </a:r>
            <a:r>
              <a:rPr lang="en-US" sz="1400" b="1" kern="100" dirty="0">
                <a:latin typeface="Arial Black" panose="020B0A04020102020204" pitchFamily="34" charset="0"/>
                <a:ea typeface="Tahoma" panose="020B0604030504040204" pitchFamily="34" charset="0"/>
                <a:cs typeface="Times New Roman" panose="02020603050405020304" pitchFamily="18" charset="0"/>
              </a:rPr>
              <a:t>IV</a:t>
            </a:r>
            <a:r>
              <a:rPr lang="ru-RU" sz="1400" b="1" kern="100" dirty="0">
                <a:latin typeface="Arial Black" panose="020B0A04020102020204" pitchFamily="34" charset="0"/>
                <a:ea typeface="Tahoma" panose="020B0604030504040204" pitchFamily="34" charset="0"/>
                <a:cs typeface="Times New Roman" panose="02020603050405020304" pitchFamily="18" charset="0"/>
              </a:rPr>
              <a:t> квартал 2021г.</a:t>
            </a:r>
            <a:endParaRPr lang="ru-RU" sz="1400" b="1" dirty="0">
              <a:solidFill>
                <a:srgbClr val="000000"/>
              </a:solidFill>
              <a:latin typeface="Arial Black" panose="020B0A04020102020204" pitchFamily="34" charset="0"/>
            </a:endParaRPr>
          </a:p>
          <a:p>
            <a:pPr algn="ctr"/>
            <a:r>
              <a:rPr lang="ru-RU" sz="1100" b="1" kern="100" dirty="0">
                <a:effectLst/>
                <a:latin typeface="Arial Black" panose="020B0A04020102020204" pitchFamily="34" charset="0"/>
                <a:ea typeface="Tahoma" panose="020B0604030504040204" pitchFamily="34" charset="0"/>
                <a:cs typeface="Times New Roman" panose="02020603050405020304" pitchFamily="18" charset="0"/>
              </a:rPr>
              <a:t>Реализация комплекса мер помощи малым и средним предприятиям по выводу на электронные торговые платформы, стимулированию онлайн-торговли,  продвижение самозанятых  и акселерация (развитие) брендов IV  квартал 2021г </a:t>
            </a:r>
            <a:endParaRPr lang="ru-RU" sz="1100" dirty="0">
              <a:latin typeface="Arial Black" panose="020B0A04020102020204" pitchFamily="34" charset="0"/>
            </a:endParaRPr>
          </a:p>
        </p:txBody>
      </p:sp>
      <p:graphicFrame>
        <p:nvGraphicFramePr>
          <p:cNvPr id="5" name="Таблица 4">
            <a:extLst>
              <a:ext uri="{FF2B5EF4-FFF2-40B4-BE49-F238E27FC236}">
                <a16:creationId xmlns:a16="http://schemas.microsoft.com/office/drawing/2014/main" id="{D33CBF44-CC6A-422A-8B15-E9CCA8427B9A}"/>
              </a:ext>
            </a:extLst>
          </p:cNvPr>
          <p:cNvGraphicFramePr>
            <a:graphicFrameLocks noGrp="1"/>
          </p:cNvGraphicFramePr>
          <p:nvPr>
            <p:extLst>
              <p:ext uri="{D42A27DB-BD31-4B8C-83A1-F6EECF244321}">
                <p14:modId xmlns:p14="http://schemas.microsoft.com/office/powerpoint/2010/main" val="2434021918"/>
              </p:ext>
            </p:extLst>
          </p:nvPr>
        </p:nvGraphicFramePr>
        <p:xfrm>
          <a:off x="263645" y="1039574"/>
          <a:ext cx="10317018" cy="6307665"/>
        </p:xfrm>
        <a:graphic>
          <a:graphicData uri="http://schemas.openxmlformats.org/drawingml/2006/table">
            <a:tbl>
              <a:tblPr/>
              <a:tblGrid>
                <a:gridCol w="1775718">
                  <a:extLst>
                    <a:ext uri="{9D8B030D-6E8A-4147-A177-3AD203B41FA5}">
                      <a16:colId xmlns:a16="http://schemas.microsoft.com/office/drawing/2014/main" val="1108251168"/>
                    </a:ext>
                  </a:extLst>
                </a:gridCol>
                <a:gridCol w="8541300">
                  <a:extLst>
                    <a:ext uri="{9D8B030D-6E8A-4147-A177-3AD203B41FA5}">
                      <a16:colId xmlns:a16="http://schemas.microsoft.com/office/drawing/2014/main" val="3763811837"/>
                    </a:ext>
                  </a:extLst>
                </a:gridCol>
              </a:tblGrid>
              <a:tr h="38713">
                <a:tc rowSpan="2">
                  <a:txBody>
                    <a:bodyPr/>
                    <a:lstStyle/>
                    <a:p>
                      <a:pPr algn="ctr" rtl="0" fontAlgn="ctr"/>
                      <a:r>
                        <a:rPr lang="ru-RU" sz="900" b="1" i="0" u="none" strike="noStrike" dirty="0">
                          <a:solidFill>
                            <a:srgbClr val="000000"/>
                          </a:solidFill>
                          <a:effectLst/>
                          <a:latin typeface="Times New Roman" panose="02020603050405020304" pitchFamily="18" charset="0"/>
                        </a:rPr>
                        <a:t>Показатель  </a:t>
                      </a:r>
                    </a:p>
                  </a:txBody>
                  <a:tcPr marL="5279" marR="5279" marT="527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183"/>
                    </a:solidFill>
                  </a:tcPr>
                </a:tc>
                <a:tc>
                  <a:txBody>
                    <a:bodyPr/>
                    <a:lstStyle/>
                    <a:p>
                      <a:pPr algn="ctr" rtl="0" fontAlgn="ctr"/>
                      <a:endParaRPr lang="ru-RU" sz="900" b="1" i="0" u="none" strike="noStrike" dirty="0">
                        <a:solidFill>
                          <a:srgbClr val="000000"/>
                        </a:solidFill>
                        <a:effectLst/>
                        <a:latin typeface="Times New Roman" panose="02020603050405020304" pitchFamily="18" charset="0"/>
                      </a:endParaRPr>
                    </a:p>
                  </a:txBody>
                  <a:tcPr marL="5279" marR="5279" marT="527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4B183"/>
                    </a:solidFill>
                  </a:tcPr>
                </a:tc>
                <a:extLst>
                  <a:ext uri="{0D108BD9-81ED-4DB2-BD59-A6C34878D82A}">
                    <a16:rowId xmlns:a16="http://schemas.microsoft.com/office/drawing/2014/main" val="4165388869"/>
                  </a:ext>
                </a:extLst>
              </a:tr>
              <a:tr h="101600">
                <a:tc vMerge="1">
                  <a:txBody>
                    <a:bodyPr/>
                    <a:lstStyle/>
                    <a:p>
                      <a:endParaRPr lang="ru-RU"/>
                    </a:p>
                  </a:txBody>
                  <a:tcPr/>
                </a:tc>
                <a:tc>
                  <a:txBody>
                    <a:bodyPr/>
                    <a:lstStyle/>
                    <a:p>
                      <a:pPr algn="ctr" rtl="0" fontAlgn="ctr"/>
                      <a:r>
                        <a:rPr lang="ru-RU" sz="1000" b="1" i="0" u="none" strike="noStrike" dirty="0">
                          <a:solidFill>
                            <a:srgbClr val="000000"/>
                          </a:solidFill>
                          <a:effectLst/>
                          <a:latin typeface="Times New Roman" panose="02020603050405020304" pitchFamily="18" charset="0"/>
                        </a:rPr>
                        <a:t>Отчет о выполнении  </a:t>
                      </a:r>
                      <a:r>
                        <a:rPr lang="en-US" sz="1000" b="1" i="0" u="none" strike="noStrike" dirty="0">
                          <a:solidFill>
                            <a:srgbClr val="000000"/>
                          </a:solidFill>
                          <a:effectLst/>
                          <a:latin typeface="Times New Roman" panose="02020603050405020304" pitchFamily="18" charset="0"/>
                        </a:rPr>
                        <a:t>IV</a:t>
                      </a:r>
                      <a:r>
                        <a:rPr lang="ru-RU" sz="1000" b="1" i="0" u="none" strike="noStrike" dirty="0">
                          <a:solidFill>
                            <a:srgbClr val="000000"/>
                          </a:solidFill>
                          <a:effectLst/>
                          <a:latin typeface="Times New Roman" panose="02020603050405020304" pitchFamily="18" charset="0"/>
                        </a:rPr>
                        <a:t>квартал</a:t>
                      </a:r>
                    </a:p>
                  </a:txBody>
                  <a:tcPr marL="5279" marR="5279" marT="527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183"/>
                    </a:solidFill>
                  </a:tcPr>
                </a:tc>
                <a:extLst>
                  <a:ext uri="{0D108BD9-81ED-4DB2-BD59-A6C34878D82A}">
                    <a16:rowId xmlns:a16="http://schemas.microsoft.com/office/drawing/2014/main" val="1121650779"/>
                  </a:ext>
                </a:extLst>
              </a:tr>
              <a:tr h="2326316">
                <a:tc>
                  <a:txBody>
                    <a:bodyPr/>
                    <a:lstStyle/>
                    <a:p>
                      <a:pPr algn="ctr" rtl="0" fontAlgn="ctr"/>
                      <a:r>
                        <a:rPr lang="ru-RU" sz="1000" b="1" i="0" u="none" strike="noStrike" dirty="0">
                          <a:solidFill>
                            <a:srgbClr val="000000"/>
                          </a:solidFill>
                          <a:effectLst/>
                          <a:latin typeface="Calibri" panose="020F0502020204030204" pitchFamily="34" charset="0"/>
                        </a:rPr>
                        <a:t>Электронные торговые платформы</a:t>
                      </a:r>
                    </a:p>
                  </a:txBody>
                  <a:tcPr marL="5279" marR="5279" marT="527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5D6"/>
                    </a:solidFill>
                  </a:tcPr>
                </a:tc>
                <a:tc>
                  <a:txBody>
                    <a:bodyPr/>
                    <a:lstStyle/>
                    <a:p>
                      <a:pPr algn="l" rtl="0" fontAlgn="t"/>
                      <a:r>
                        <a:rPr lang="ru-RU" sz="1000" b="0" i="0" u="none" strike="noStrike" dirty="0">
                          <a:solidFill>
                            <a:srgbClr val="000000"/>
                          </a:solidFill>
                          <a:effectLst/>
                          <a:latin typeface="Calibri" panose="020F0502020204030204" pitchFamily="34" charset="0"/>
                        </a:rPr>
                        <a:t>Проведено:</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Круглый стол на тему "Меры поддержки по продвижению субъектов малого и среднего предпринимательства на маркетплейсах в 2021 - 2022 годах" - </a:t>
                      </a:r>
                      <a:r>
                        <a:rPr lang="ru-RU" sz="1000" b="1" i="0" u="none" strike="noStrike" dirty="0">
                          <a:solidFill>
                            <a:srgbClr val="000000"/>
                          </a:solidFill>
                          <a:effectLst/>
                          <a:latin typeface="Calibri" panose="020F0502020204030204" pitchFamily="34" charset="0"/>
                        </a:rPr>
                        <a:t>17 СМСП;</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Вебинар "Основы работы с </a:t>
                      </a:r>
                      <a:r>
                        <a:rPr lang="ru-RU" sz="1000" b="0" i="0" u="none" strike="noStrike" dirty="0" err="1">
                          <a:solidFill>
                            <a:srgbClr val="000000"/>
                          </a:solidFill>
                          <a:effectLst/>
                          <a:latin typeface="Calibri" panose="020F0502020204030204" pitchFamily="34" charset="0"/>
                        </a:rPr>
                        <a:t>маркетплээйсами</a:t>
                      </a:r>
                      <a:r>
                        <a:rPr lang="ru-RU" sz="1000" b="0" i="0" u="none" strike="noStrike" dirty="0">
                          <a:solidFill>
                            <a:srgbClr val="000000"/>
                          </a:solidFill>
                          <a:effectLst/>
                          <a:latin typeface="Calibri" panose="020F0502020204030204" pitchFamily="34" charset="0"/>
                        </a:rPr>
                        <a:t>. От договора до учета" -</a:t>
                      </a:r>
                      <a:r>
                        <a:rPr lang="ru-RU" sz="1000" b="1" i="0" u="none" strike="noStrike" dirty="0">
                          <a:solidFill>
                            <a:srgbClr val="000000"/>
                          </a:solidFill>
                          <a:effectLst/>
                          <a:latin typeface="Calibri" panose="020F0502020204030204" pitchFamily="34" charset="0"/>
                        </a:rPr>
                        <a:t> 27 СМСП</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Вебинар "Как выйти на новый рынок сбыта и быть в тренде" - </a:t>
                      </a:r>
                      <a:r>
                        <a:rPr lang="ru-RU" sz="1000" b="1" i="0" u="none" strike="noStrike" dirty="0">
                          <a:solidFill>
                            <a:srgbClr val="000000"/>
                          </a:solidFill>
                          <a:effectLst/>
                          <a:latin typeface="Calibri" panose="020F0502020204030204" pitchFamily="34" charset="0"/>
                        </a:rPr>
                        <a:t>18 СМСП</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Заключено</a:t>
                      </a:r>
                      <a:r>
                        <a:rPr lang="ru-RU" sz="1000" b="1" i="0" u="none" strike="noStrike" dirty="0">
                          <a:solidFill>
                            <a:srgbClr val="000000"/>
                          </a:solidFill>
                          <a:effectLst/>
                          <a:latin typeface="Calibri" panose="020F0502020204030204" pitchFamily="34" charset="0"/>
                        </a:rPr>
                        <a:t> 22 договора</a:t>
                      </a:r>
                      <a:r>
                        <a:rPr lang="ru-RU" sz="1000" b="0" i="0" u="none" strike="noStrike" dirty="0">
                          <a:solidFill>
                            <a:srgbClr val="000000"/>
                          </a:solidFill>
                          <a:effectLst/>
                          <a:latin typeface="Calibri" panose="020F0502020204030204" pitchFamily="34" charset="0"/>
                        </a:rPr>
                        <a:t> по продвижению на маркетплейсы</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Созданы и активно наполняются 2 чата в мессенджере </a:t>
                      </a:r>
                      <a:r>
                        <a:rPr lang="ru-RU" sz="1000" b="0" i="0" u="none" strike="noStrike" dirty="0" err="1">
                          <a:solidFill>
                            <a:srgbClr val="000000"/>
                          </a:solidFill>
                          <a:effectLst/>
                          <a:latin typeface="Calibri" panose="020F0502020204030204" pitchFamily="34" charset="0"/>
                        </a:rPr>
                        <a:t>Viber</a:t>
                      </a:r>
                      <a:r>
                        <a:rPr lang="ru-RU" sz="1000" b="0" i="0" u="none" strike="noStrike" dirty="0">
                          <a:solidFill>
                            <a:srgbClr val="000000"/>
                          </a:solidFill>
                          <a:effectLst/>
                          <a:latin typeface="Calibri" panose="020F0502020204030204" pitchFamily="34" charset="0"/>
                        </a:rPr>
                        <a:t> с официальными представителями </a:t>
                      </a:r>
                      <a:r>
                        <a:rPr lang="ru-RU" sz="1000" b="0" i="0" u="none" strike="noStrike" dirty="0" err="1">
                          <a:solidFill>
                            <a:srgbClr val="000000"/>
                          </a:solidFill>
                          <a:effectLst/>
                          <a:latin typeface="Calibri" panose="020F0502020204030204" pitchFamily="34" charset="0"/>
                        </a:rPr>
                        <a:t>WildBerries</a:t>
                      </a:r>
                      <a:r>
                        <a:rPr lang="ru-RU" sz="1000" b="0" i="0" u="none" strike="noStrike" dirty="0">
                          <a:solidFill>
                            <a:srgbClr val="000000"/>
                          </a:solidFill>
                          <a:effectLst/>
                          <a:latin typeface="Calibri" panose="020F0502020204030204" pitchFamily="34" charset="0"/>
                        </a:rPr>
                        <a:t>, которые в режиме реального времени отвечают на все возникающие вопросы предпринимателей, касающиеся работы с торговой площадкой  (в 4 квартале: всего подали заявок - 15 заявок, зарегистрировались на площадке -</a:t>
                      </a:r>
                      <a:r>
                        <a:rPr lang="ru-RU" sz="1000" b="1" i="0" u="none" strike="noStrike" dirty="0">
                          <a:solidFill>
                            <a:srgbClr val="000000"/>
                          </a:solidFill>
                          <a:effectLst/>
                          <a:latin typeface="Calibri" panose="020F0502020204030204" pitchFamily="34" charset="0"/>
                        </a:rPr>
                        <a:t> 26 СМСП</a:t>
                      </a:r>
                      <a:r>
                        <a:rPr lang="ru-RU" sz="1000" b="0" i="0" u="none" strike="noStrike" dirty="0">
                          <a:solidFill>
                            <a:srgbClr val="000000"/>
                          </a:solidFill>
                          <a:effectLst/>
                          <a:latin typeface="Calibri" panose="020F0502020204030204" pitchFamily="34" charset="0"/>
                        </a:rPr>
                        <a:t>, начали отгрузку -  </a:t>
                      </a:r>
                      <a:r>
                        <a:rPr lang="ru-RU" sz="1000" b="1" i="0" u="none" strike="noStrike" dirty="0">
                          <a:solidFill>
                            <a:srgbClr val="000000"/>
                          </a:solidFill>
                          <a:effectLst/>
                          <a:latin typeface="Calibri" panose="020F0502020204030204" pitchFamily="34" charset="0"/>
                        </a:rPr>
                        <a:t>25 СМСП</a:t>
                      </a:r>
                      <a:r>
                        <a:rPr lang="ru-RU" sz="1000" b="0" i="0" u="none" strike="noStrike" dirty="0">
                          <a:solidFill>
                            <a:srgbClr val="000000"/>
                          </a:solidFill>
                          <a:effectLst/>
                          <a:latin typeface="Calibri" panose="020F0502020204030204" pitchFamily="34" charset="0"/>
                        </a:rPr>
                        <a:t>)</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Создан Telegram-канал для ивановских производителей, работающих или начинающих выход на маркетплейс </a:t>
                      </a:r>
                      <a:r>
                        <a:rPr lang="ru-RU" sz="1000" b="0" i="0" u="none" strike="noStrike" dirty="0" err="1">
                          <a:solidFill>
                            <a:srgbClr val="000000"/>
                          </a:solidFill>
                          <a:effectLst/>
                          <a:latin typeface="Calibri" panose="020F0502020204030204" pitchFamily="34" charset="0"/>
                        </a:rPr>
                        <a:t>Ozon</a:t>
                      </a:r>
                      <a:r>
                        <a:rPr lang="ru-RU" sz="1000" b="0" i="0" u="none" strike="noStrike" dirty="0">
                          <a:solidFill>
                            <a:srgbClr val="000000"/>
                          </a:solidFill>
                          <a:effectLst/>
                          <a:latin typeface="Calibri" panose="020F0502020204030204" pitchFamily="34" charset="0"/>
                        </a:rPr>
                        <a:t>.</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Он позволит предпринимателям:</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получить помощь по регистрации и ведению аккаунта на </a:t>
                      </a:r>
                      <a:r>
                        <a:rPr lang="ru-RU" sz="1000" b="0" i="0" u="none" strike="noStrike" dirty="0" err="1">
                          <a:solidFill>
                            <a:srgbClr val="000000"/>
                          </a:solidFill>
                          <a:effectLst/>
                          <a:latin typeface="Calibri" panose="020F0502020204030204" pitchFamily="34" charset="0"/>
                        </a:rPr>
                        <a:t>Ozon</a:t>
                      </a:r>
                      <a:r>
                        <a:rPr lang="ru-RU" sz="1000" b="0" i="0" u="none" strike="noStrike" dirty="0">
                          <a:solidFill>
                            <a:srgbClr val="000000"/>
                          </a:solidFill>
                          <a:effectLst/>
                          <a:latin typeface="Calibri" panose="020F0502020204030204" pitchFamily="34" charset="0"/>
                        </a:rPr>
                        <a:t>;</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задать вопросы о работе на маркетплейсе и оперативно получить ответы на них;</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узнавать актуальные новости о работе площадки.</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Собрано </a:t>
                      </a:r>
                      <a:r>
                        <a:rPr lang="ru-RU" sz="1000" b="1" i="0" u="none" strike="noStrike" dirty="0">
                          <a:solidFill>
                            <a:srgbClr val="000000"/>
                          </a:solidFill>
                          <a:effectLst/>
                          <a:latin typeface="Calibri" panose="020F0502020204030204" pitchFamily="34" charset="0"/>
                        </a:rPr>
                        <a:t>4 заявки </a:t>
                      </a:r>
                      <a:r>
                        <a:rPr lang="ru-RU" sz="1000" b="0" i="0" u="none" strike="noStrike" dirty="0">
                          <a:solidFill>
                            <a:srgbClr val="000000"/>
                          </a:solidFill>
                          <a:effectLst/>
                          <a:latin typeface="Calibri" panose="020F0502020204030204" pitchFamily="34" charset="0"/>
                        </a:rPr>
                        <a:t>на бесплатную регистрацию и сопровождению до первой отгрузки на маркетплейсе </a:t>
                      </a:r>
                      <a:r>
                        <a:rPr lang="ru-RU" sz="1000" b="0" i="0" u="none" strike="noStrike" dirty="0" err="1">
                          <a:solidFill>
                            <a:srgbClr val="000000"/>
                          </a:solidFill>
                          <a:effectLst/>
                          <a:latin typeface="Calibri" panose="020F0502020204030204" pitchFamily="34" charset="0"/>
                        </a:rPr>
                        <a:t>Ozon</a:t>
                      </a:r>
                      <a:r>
                        <a:rPr lang="ru-RU" sz="1000" b="0" i="0" u="none" strike="noStrike" dirty="0">
                          <a:solidFill>
                            <a:srgbClr val="000000"/>
                          </a:solidFill>
                          <a:effectLst/>
                          <a:latin typeface="Calibri" panose="020F0502020204030204" pitchFamily="34" charset="0"/>
                        </a:rPr>
                        <a:t>. Сопровождение включает в себя: регистрация на маркетплейсе, заведение карточек товаров, упаковка и штрихкодирование товара для работы с маркетплейсом, сопровождение и консультации до первой отгрузки на склад, ведение отчетов, подготовка документов, помощь в выборе стратегии размещения товаров на маркетплейсе, советы и подбор ассортимента. Зарегистрировались на площадке - </a:t>
                      </a:r>
                      <a:r>
                        <a:rPr lang="ru-RU" sz="1000" b="1" i="0" u="none" strike="noStrike" dirty="0">
                          <a:solidFill>
                            <a:srgbClr val="000000"/>
                          </a:solidFill>
                          <a:effectLst/>
                          <a:latin typeface="Calibri" panose="020F0502020204030204" pitchFamily="34" charset="0"/>
                        </a:rPr>
                        <a:t>9 СМСП</a:t>
                      </a:r>
                      <a:r>
                        <a:rPr lang="ru-RU" sz="1000" b="0" i="0" u="none" strike="noStrike" dirty="0">
                          <a:solidFill>
                            <a:srgbClr val="000000"/>
                          </a:solidFill>
                          <a:effectLst/>
                          <a:latin typeface="Calibri" panose="020F0502020204030204" pitchFamily="34" charset="0"/>
                        </a:rPr>
                        <a:t>, начали отгрузку - </a:t>
                      </a:r>
                      <a:r>
                        <a:rPr lang="ru-RU" sz="1000" b="1" i="0" u="none" strike="noStrike" dirty="0">
                          <a:solidFill>
                            <a:srgbClr val="000000"/>
                          </a:solidFill>
                          <a:effectLst/>
                          <a:latin typeface="Calibri" panose="020F0502020204030204" pitchFamily="34" charset="0"/>
                        </a:rPr>
                        <a:t>9 СМСП.</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Осуществлено привлечение</a:t>
                      </a:r>
                      <a:r>
                        <a:rPr lang="ru-RU" sz="1000" b="1" i="0" u="none" strike="noStrike" dirty="0">
                          <a:solidFill>
                            <a:srgbClr val="000000"/>
                          </a:solidFill>
                          <a:effectLst/>
                          <a:latin typeface="Calibri" panose="020F0502020204030204" pitchFamily="34" charset="0"/>
                        </a:rPr>
                        <a:t> 4 СМСП</a:t>
                      </a:r>
                      <a:r>
                        <a:rPr lang="ru-RU" sz="1000" b="0" i="0" u="none" strike="noStrike" dirty="0">
                          <a:solidFill>
                            <a:srgbClr val="000000"/>
                          </a:solidFill>
                          <a:effectLst/>
                          <a:latin typeface="Calibri" panose="020F0502020204030204" pitchFamily="34" charset="0"/>
                        </a:rPr>
                        <a:t> на скоринг РЭЦ по подбору международных электронных торговых площадок.                                                                                  </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Оказано </a:t>
                      </a:r>
                      <a:r>
                        <a:rPr lang="ru-RU" sz="1000" b="1" i="0" u="none" strike="noStrike" dirty="0">
                          <a:solidFill>
                            <a:srgbClr val="000000"/>
                          </a:solidFill>
                          <a:effectLst/>
                          <a:latin typeface="Calibri" panose="020F0502020204030204" pitchFamily="34" charset="0"/>
                        </a:rPr>
                        <a:t>6 комплексных услуг для 6 СМСП</a:t>
                      </a:r>
                      <a:r>
                        <a:rPr lang="ru-RU" sz="1000" b="0" i="0" u="none" strike="noStrike" dirty="0">
                          <a:solidFill>
                            <a:srgbClr val="000000"/>
                          </a:solidFill>
                          <a:effectLst/>
                          <a:latin typeface="Calibri" panose="020F0502020204030204" pitchFamily="34" charset="0"/>
                        </a:rPr>
                        <a:t> по содействию в размещении на международных электронных торговых площадках (eBay, Amazon, </a:t>
                      </a:r>
                      <a:r>
                        <a:rPr lang="ru-RU" sz="1000" b="0" i="0" u="none" strike="noStrike" dirty="0" err="1">
                          <a:solidFill>
                            <a:srgbClr val="000000"/>
                          </a:solidFill>
                          <a:effectLst/>
                          <a:latin typeface="Calibri" panose="020F0502020204030204" pitchFamily="34" charset="0"/>
                        </a:rPr>
                        <a:t>Fordaq</a:t>
                      </a:r>
                      <a:r>
                        <a:rPr lang="ru-RU" sz="1000" b="0" i="0" u="none" strike="noStrike" dirty="0">
                          <a:solidFill>
                            <a:srgbClr val="000000"/>
                          </a:solidFill>
                          <a:effectLst/>
                          <a:latin typeface="Calibri" panose="020F0502020204030204" pitchFamily="34" charset="0"/>
                        </a:rPr>
                        <a:t>, Industry Stock)</a:t>
                      </a:r>
                    </a:p>
                  </a:txBody>
                  <a:tcPr marL="5279" marR="5279" marT="527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79438201"/>
                  </a:ext>
                </a:extLst>
              </a:tr>
              <a:tr h="1114910">
                <a:tc>
                  <a:txBody>
                    <a:bodyPr/>
                    <a:lstStyle/>
                    <a:p>
                      <a:pPr algn="ctr" rtl="0" fontAlgn="ctr"/>
                      <a:r>
                        <a:rPr lang="ru-RU" sz="1000" b="1" i="0" u="none" strike="noStrike" dirty="0">
                          <a:solidFill>
                            <a:srgbClr val="000000"/>
                          </a:solidFill>
                          <a:effectLst/>
                          <a:latin typeface="Calibri" panose="020F0502020204030204" pitchFamily="34" charset="0"/>
                        </a:rPr>
                        <a:t>Стимулирование онлайн-торговли</a:t>
                      </a:r>
                    </a:p>
                  </a:txBody>
                  <a:tcPr marL="5279" marR="5279" marT="527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5D6"/>
                    </a:solidFill>
                  </a:tcPr>
                </a:tc>
                <a:tc>
                  <a:txBody>
                    <a:bodyPr/>
                    <a:lstStyle/>
                    <a:p>
                      <a:pPr algn="l" rtl="0" fontAlgn="t"/>
                      <a:r>
                        <a:rPr lang="ru-RU" sz="1000" b="0" i="0" u="none" strike="noStrike" dirty="0">
                          <a:solidFill>
                            <a:srgbClr val="000000"/>
                          </a:solidFill>
                          <a:effectLst/>
                          <a:latin typeface="Calibri" panose="020F0502020204030204" pitchFamily="34" charset="0"/>
                        </a:rPr>
                        <a:t>Оказано 153 комплексных услуги СМСП по продвижению в </a:t>
                      </a:r>
                      <a:r>
                        <a:rPr lang="ru-RU" sz="1000" b="0" i="0" u="none" strike="noStrike" dirty="0" err="1">
                          <a:solidFill>
                            <a:srgbClr val="000000"/>
                          </a:solidFill>
                          <a:effectLst/>
                          <a:latin typeface="Calibri" panose="020F0502020204030204" pitchFamily="34" charset="0"/>
                        </a:rPr>
                        <a:t>соц</a:t>
                      </a:r>
                      <a:r>
                        <a:rPr lang="ru-RU" sz="1000" b="0" i="0" u="none" strike="noStrike" dirty="0">
                          <a:solidFill>
                            <a:srgbClr val="000000"/>
                          </a:solidFill>
                          <a:effectLst/>
                          <a:latin typeface="Calibri" panose="020F0502020204030204" pitchFamily="34" charset="0"/>
                        </a:rPr>
                        <a:t> сетях и сети интернет</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Проведено:</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Семинар "Социальные сети: оформление и ведение" - </a:t>
                      </a:r>
                      <a:r>
                        <a:rPr lang="ru-RU" sz="1000" b="1" i="0" u="none" strike="noStrike" dirty="0">
                          <a:solidFill>
                            <a:srgbClr val="000000"/>
                          </a:solidFill>
                          <a:effectLst/>
                          <a:latin typeface="Calibri" panose="020F0502020204030204" pitchFamily="34" charset="0"/>
                        </a:rPr>
                        <a:t>44 СМСП</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Вебинар "Продвижение компании с помощью </a:t>
                      </a:r>
                      <a:r>
                        <a:rPr lang="ru-RU" sz="1000" b="0" i="0" u="none" strike="noStrike" dirty="0" err="1">
                          <a:solidFill>
                            <a:srgbClr val="000000"/>
                          </a:solidFill>
                          <a:effectLst/>
                          <a:latin typeface="Calibri" panose="020F0502020204030204" pitchFamily="34" charset="0"/>
                        </a:rPr>
                        <a:t>Instagram</a:t>
                      </a:r>
                      <a:r>
                        <a:rPr lang="ru-RU" sz="1000" b="0" i="0" u="none" strike="noStrike" dirty="0">
                          <a:solidFill>
                            <a:srgbClr val="000000"/>
                          </a:solidFill>
                          <a:effectLst/>
                          <a:latin typeface="Calibri" panose="020F0502020204030204" pitchFamily="34" charset="0"/>
                        </a:rPr>
                        <a:t>: стратегия, контент, вовлечение и клиенты" - </a:t>
                      </a:r>
                      <a:r>
                        <a:rPr lang="ru-RU" sz="1000" b="1" i="0" u="none" strike="noStrike" dirty="0">
                          <a:solidFill>
                            <a:srgbClr val="000000"/>
                          </a:solidFill>
                          <a:effectLst/>
                          <a:latin typeface="Calibri" panose="020F0502020204030204" pitchFamily="34" charset="0"/>
                        </a:rPr>
                        <a:t>28 СМСП</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Вебинар " Система быстрых платежей"- </a:t>
                      </a:r>
                      <a:r>
                        <a:rPr lang="ru-RU" sz="1000" b="1" i="0" u="none" strike="noStrike" dirty="0">
                          <a:solidFill>
                            <a:srgbClr val="000000"/>
                          </a:solidFill>
                          <a:effectLst/>
                          <a:latin typeface="Calibri" panose="020F0502020204030204" pitchFamily="34" charset="0"/>
                        </a:rPr>
                        <a:t>12 СМСП</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Вебинар "Маркетинговая стратегия: как правильно выбрать каналы продаж"- </a:t>
                      </a:r>
                      <a:r>
                        <a:rPr lang="ru-RU" sz="1000" b="1" i="0" u="none" strike="noStrike" dirty="0">
                          <a:solidFill>
                            <a:srgbClr val="000000"/>
                          </a:solidFill>
                          <a:effectLst/>
                          <a:latin typeface="Calibri" panose="020F0502020204030204" pitchFamily="34" charset="0"/>
                        </a:rPr>
                        <a:t>18 СМСП</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Вебинар "Мессенджер маркетинг 2.0" - </a:t>
                      </a:r>
                      <a:r>
                        <a:rPr lang="ru-RU" sz="1000" b="1" i="0" u="none" strike="noStrike" dirty="0">
                          <a:solidFill>
                            <a:srgbClr val="000000"/>
                          </a:solidFill>
                          <a:effectLst/>
                          <a:latin typeface="Calibri" panose="020F0502020204030204" pitchFamily="34" charset="0"/>
                        </a:rPr>
                        <a:t>22 СМСП</a:t>
                      </a:r>
                      <a:endParaRPr lang="ru-RU" sz="1000" b="0" i="0" u="none" strike="noStrike" dirty="0">
                        <a:solidFill>
                          <a:srgbClr val="000000"/>
                        </a:solidFill>
                        <a:effectLst/>
                        <a:latin typeface="Calibri" panose="020F0502020204030204" pitchFamily="34" charset="0"/>
                      </a:endParaRPr>
                    </a:p>
                  </a:txBody>
                  <a:tcPr marL="5279" marR="5279" marT="527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1686709"/>
                  </a:ext>
                </a:extLst>
              </a:tr>
              <a:tr h="1114910">
                <a:tc>
                  <a:txBody>
                    <a:bodyPr/>
                    <a:lstStyle/>
                    <a:p>
                      <a:pPr algn="ctr" rtl="0" fontAlgn="ctr"/>
                      <a:r>
                        <a:rPr lang="ru-RU" sz="1000" b="1" i="0" u="none" strike="noStrike" dirty="0">
                          <a:solidFill>
                            <a:srgbClr val="000000"/>
                          </a:solidFill>
                          <a:effectLst/>
                          <a:latin typeface="Calibri" panose="020F0502020204030204" pitchFamily="34" charset="0"/>
                        </a:rPr>
                        <a:t>Продвижение самозанятых</a:t>
                      </a:r>
                    </a:p>
                  </a:txBody>
                  <a:tcPr marL="5279" marR="5279" marT="527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5D6"/>
                    </a:solidFill>
                  </a:tcPr>
                </a:tc>
                <a:tc>
                  <a:txBody>
                    <a:bodyPr/>
                    <a:lstStyle/>
                    <a:p>
                      <a:pPr algn="l" rtl="0" fontAlgn="t"/>
                      <a:r>
                        <a:rPr lang="ru-RU" sz="1000" b="0" i="0" u="none" strike="noStrike" dirty="0">
                          <a:solidFill>
                            <a:srgbClr val="000000"/>
                          </a:solidFill>
                          <a:effectLst/>
                          <a:latin typeface="Calibri" panose="020F0502020204030204" pitchFamily="34" charset="0"/>
                        </a:rPr>
                        <a:t>Проведено:</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Тренинги «Marketing </a:t>
                      </a:r>
                      <a:r>
                        <a:rPr lang="ru-RU" sz="1000" b="0" i="0" u="none" strike="noStrike" dirty="0" err="1">
                          <a:solidFill>
                            <a:srgbClr val="000000"/>
                          </a:solidFill>
                          <a:effectLst/>
                          <a:latin typeface="Calibri" panose="020F0502020204030204" pitchFamily="34" charset="0"/>
                        </a:rPr>
                        <a:t>Workshop</a:t>
                      </a:r>
                      <a:r>
                        <a:rPr lang="ru-RU" sz="1000" b="0" i="0" u="none" strike="noStrike" dirty="0">
                          <a:solidFill>
                            <a:srgbClr val="000000"/>
                          </a:solidFill>
                          <a:effectLst/>
                          <a:latin typeface="Calibri" panose="020F0502020204030204" pitchFamily="34" charset="0"/>
                        </a:rPr>
                        <a:t>» - </a:t>
                      </a:r>
                      <a:r>
                        <a:rPr lang="ru-RU" sz="1000" b="1" i="0" u="none" strike="noStrike" dirty="0">
                          <a:solidFill>
                            <a:srgbClr val="000000"/>
                          </a:solidFill>
                          <a:effectLst/>
                          <a:latin typeface="Calibri" panose="020F0502020204030204" pitchFamily="34" charset="0"/>
                        </a:rPr>
                        <a:t>42 самозанятых</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Обучающая программа «Самозанятость: инструкция по применению» - </a:t>
                      </a:r>
                      <a:r>
                        <a:rPr lang="ru-RU" sz="1000" b="1" i="0" u="none" strike="noStrike" dirty="0">
                          <a:solidFill>
                            <a:srgbClr val="000000"/>
                          </a:solidFill>
                          <a:effectLst/>
                          <a:latin typeface="Calibri" panose="020F0502020204030204" pitchFamily="34" charset="0"/>
                        </a:rPr>
                        <a:t>19 самозанятых</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Вебинары «Маркетинговая стратегия: как правильно выбрать каналы продаж», «Мессенджер маркетинг 2.0» - </a:t>
                      </a:r>
                      <a:r>
                        <a:rPr lang="ru-RU" sz="1000" b="1" i="0" u="none" strike="noStrike" dirty="0">
                          <a:solidFill>
                            <a:srgbClr val="000000"/>
                          </a:solidFill>
                          <a:effectLst/>
                          <a:latin typeface="Calibri" panose="020F0502020204030204" pitchFamily="34" charset="0"/>
                        </a:rPr>
                        <a:t>7 самозанятых</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Образовательные проекты «Траектория продвижения. Наставничество для самозанятых», «Мама-предприниматель» - </a:t>
                      </a:r>
                      <a:r>
                        <a:rPr lang="ru-RU" sz="1000" b="1" i="0" u="none" strike="noStrike" dirty="0">
                          <a:solidFill>
                            <a:srgbClr val="000000"/>
                          </a:solidFill>
                          <a:effectLst/>
                          <a:latin typeface="Calibri" panose="020F0502020204030204" pitchFamily="34" charset="0"/>
                        </a:rPr>
                        <a:t>47 самозанятых</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Оказано услуг: Упаковка и ведение социальной сети, Создание визуального контент-плана, Разработка фирменного стиля, Таргетированная реклама в </a:t>
                      </a:r>
                      <a:r>
                        <a:rPr lang="ru-RU" sz="1000" b="0" i="0" u="none" strike="noStrike" dirty="0" err="1">
                          <a:solidFill>
                            <a:srgbClr val="000000"/>
                          </a:solidFill>
                          <a:effectLst/>
                          <a:latin typeface="Calibri" panose="020F0502020204030204" pitchFamily="34" charset="0"/>
                        </a:rPr>
                        <a:t>instagram</a:t>
                      </a:r>
                      <a:r>
                        <a:rPr lang="ru-RU" sz="1000" b="0" i="0" u="none" strike="noStrike" dirty="0">
                          <a:solidFill>
                            <a:srgbClr val="000000"/>
                          </a:solidFill>
                          <a:effectLst/>
                          <a:latin typeface="Calibri" panose="020F0502020204030204" pitchFamily="34" charset="0"/>
                        </a:rPr>
                        <a:t> – </a:t>
                      </a:r>
                      <a:r>
                        <a:rPr lang="ru-RU" sz="1000" b="1" i="0" u="none" strike="noStrike" dirty="0">
                          <a:solidFill>
                            <a:srgbClr val="000000"/>
                          </a:solidFill>
                          <a:effectLst/>
                          <a:latin typeface="Calibri" panose="020F0502020204030204" pitchFamily="34" charset="0"/>
                        </a:rPr>
                        <a:t>59 самозанятых</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Консультации для самозанятых – </a:t>
                      </a:r>
                      <a:r>
                        <a:rPr lang="ru-RU" sz="1000" b="1" i="0" u="none" strike="noStrike" dirty="0">
                          <a:solidFill>
                            <a:srgbClr val="000000"/>
                          </a:solidFill>
                          <a:effectLst/>
                          <a:latin typeface="Calibri" panose="020F0502020204030204" pitchFamily="34" charset="0"/>
                        </a:rPr>
                        <a:t>113 человек.</a:t>
                      </a:r>
                      <a:endParaRPr lang="ru-RU" sz="1000" b="0" i="0" u="none" strike="noStrike" dirty="0">
                        <a:solidFill>
                          <a:srgbClr val="000000"/>
                        </a:solidFill>
                        <a:effectLst/>
                        <a:latin typeface="Calibri" panose="020F0502020204030204" pitchFamily="34" charset="0"/>
                      </a:endParaRPr>
                    </a:p>
                  </a:txBody>
                  <a:tcPr marL="5279" marR="5279" marT="527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541062282"/>
                  </a:ext>
                </a:extLst>
              </a:tr>
              <a:tr h="421427">
                <a:tc>
                  <a:txBody>
                    <a:bodyPr/>
                    <a:lstStyle/>
                    <a:p>
                      <a:pPr algn="ctr" rtl="0" fontAlgn="ctr"/>
                      <a:r>
                        <a:rPr lang="ru-RU" sz="1000" b="1" i="0" u="none" strike="noStrike" dirty="0">
                          <a:solidFill>
                            <a:srgbClr val="000000"/>
                          </a:solidFill>
                          <a:effectLst/>
                          <a:latin typeface="Calibri" panose="020F0502020204030204" pitchFamily="34" charset="0"/>
                        </a:rPr>
                        <a:t>Акселерация (развитие)  брендов</a:t>
                      </a:r>
                    </a:p>
                  </a:txBody>
                  <a:tcPr marL="5279" marR="5279" marT="527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5D6"/>
                    </a:solidFill>
                  </a:tcPr>
                </a:tc>
                <a:tc>
                  <a:txBody>
                    <a:bodyPr/>
                    <a:lstStyle/>
                    <a:p>
                      <a:pPr algn="l" rtl="0" fontAlgn="t"/>
                      <a:r>
                        <a:rPr lang="ru-RU" sz="1000" b="0" i="0" u="none" strike="noStrike" dirty="0">
                          <a:solidFill>
                            <a:srgbClr val="000000"/>
                          </a:solidFill>
                          <a:effectLst/>
                          <a:latin typeface="Calibri" panose="020F0502020204030204" pitchFamily="34" charset="0"/>
                        </a:rPr>
                        <a:t>Заключено :</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a:t>
                      </a:r>
                      <a:r>
                        <a:rPr lang="ru-RU" sz="1000" b="1" i="0" u="none" strike="noStrike" dirty="0">
                          <a:solidFill>
                            <a:srgbClr val="000000"/>
                          </a:solidFill>
                          <a:effectLst/>
                          <a:latin typeface="Calibri" panose="020F0502020204030204" pitchFamily="34" charset="0"/>
                        </a:rPr>
                        <a:t> 38 договоров </a:t>
                      </a:r>
                      <a:r>
                        <a:rPr lang="ru-RU" sz="1000" b="0" i="0" u="none" strike="noStrike" dirty="0">
                          <a:solidFill>
                            <a:srgbClr val="000000"/>
                          </a:solidFill>
                          <a:effectLst/>
                          <a:latin typeface="Calibri" panose="020F0502020204030204" pitchFamily="34" charset="0"/>
                        </a:rPr>
                        <a:t>на оказание услуги по регистрации товарного знака.</a:t>
                      </a:r>
                      <a:br>
                        <a:rPr lang="ru-RU" sz="1000" b="0" i="0" u="none" strike="noStrike" dirty="0">
                          <a:solidFill>
                            <a:srgbClr val="000000"/>
                          </a:solidFill>
                          <a:effectLst/>
                          <a:latin typeface="Calibri" panose="020F0502020204030204" pitchFamily="34" charset="0"/>
                        </a:rPr>
                      </a:br>
                      <a:r>
                        <a:rPr lang="ru-RU" sz="1000" b="0" i="0" u="none" strike="noStrike" dirty="0">
                          <a:solidFill>
                            <a:srgbClr val="000000"/>
                          </a:solidFill>
                          <a:effectLst/>
                          <a:latin typeface="Calibri" panose="020F0502020204030204" pitchFamily="34" charset="0"/>
                        </a:rPr>
                        <a:t>- </a:t>
                      </a:r>
                      <a:r>
                        <a:rPr lang="ru-RU" sz="1000" b="1" i="0" u="none" strike="noStrike" dirty="0">
                          <a:solidFill>
                            <a:srgbClr val="000000"/>
                          </a:solidFill>
                          <a:effectLst/>
                          <a:latin typeface="Calibri" panose="020F0502020204030204" pitchFamily="34" charset="0"/>
                        </a:rPr>
                        <a:t>18 договоров </a:t>
                      </a:r>
                      <a:r>
                        <a:rPr lang="ru-RU" sz="1000" b="0" i="0" u="none" strike="noStrike" dirty="0">
                          <a:solidFill>
                            <a:srgbClr val="000000"/>
                          </a:solidFill>
                          <a:effectLst/>
                          <a:latin typeface="Calibri" panose="020F0502020204030204" pitchFamily="34" charset="0"/>
                        </a:rPr>
                        <a:t>по программе "Продвижение брендов"</a:t>
                      </a:r>
                    </a:p>
                  </a:txBody>
                  <a:tcPr marL="5279" marR="5279" marT="527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50195844"/>
                  </a:ext>
                </a:extLst>
              </a:tr>
            </a:tbl>
          </a:graphicData>
        </a:graphic>
      </p:graphicFrame>
    </p:spTree>
    <p:extLst>
      <p:ext uri="{BB962C8B-B14F-4D97-AF65-F5344CB8AC3E}">
        <p14:creationId xmlns:p14="http://schemas.microsoft.com/office/powerpoint/2010/main" val="4103246926"/>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9524</TotalTime>
  <Words>3518</Words>
  <Application>Microsoft Office PowerPoint</Application>
  <PresentationFormat>Произвольный</PresentationFormat>
  <Paragraphs>302</Paragraphs>
  <Slides>10</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Arial Black</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Synergy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Горина Екатерина Леонидовна</dc:creator>
  <cp:lastModifiedBy>Дворецкая Наталья Владимировна</cp:lastModifiedBy>
  <cp:revision>1074</cp:revision>
  <cp:lastPrinted>2022-03-01T12:04:01Z</cp:lastPrinted>
  <dcterms:created xsi:type="dcterms:W3CDTF">2019-04-26T08:56:54Z</dcterms:created>
  <dcterms:modified xsi:type="dcterms:W3CDTF">2022-03-01T12:04:20Z</dcterms:modified>
</cp:coreProperties>
</file>